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9358A"/>
    <a:srgbClr val="ECF4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77" autoAdjust="0"/>
    <p:restoredTop sz="94555" autoAdjust="0"/>
  </p:normalViewPr>
  <p:slideViewPr>
    <p:cSldViewPr snapToGrid="0" showGuides="1">
      <p:cViewPr>
        <p:scale>
          <a:sx n="103" d="100"/>
          <a:sy n="103" d="100"/>
        </p:scale>
        <p:origin x="-1448" y="-16"/>
      </p:cViewPr>
      <p:guideLst>
        <p:guide orient="horz" pos="1836"/>
        <p:guide pos="40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7912B8-C07C-8A4C-8D4B-B55AC7BC7527}">
      <dsp:nvSpPr>
        <dsp:cNvPr id="0" name=""/>
        <dsp:cNvSpPr/>
      </dsp:nvSpPr>
      <dsp:spPr>
        <a:xfrm>
          <a:off x="0" y="0"/>
          <a:ext cx="7220373" cy="109524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International reach: data about any EU citizen</a:t>
          </a:r>
          <a:endParaRPr lang="en-US" sz="2900" kern="1200" dirty="0"/>
        </a:p>
      </dsp:txBody>
      <dsp:txXfrm>
        <a:off x="32079" y="32079"/>
        <a:ext cx="5945966" cy="1031090"/>
      </dsp:txXfrm>
    </dsp:sp>
    <dsp:sp modelId="{6E1A64EA-10A0-4643-A4B4-5CC3DE2E6AAD}">
      <dsp:nvSpPr>
        <dsp:cNvPr id="0" name=""/>
        <dsp:cNvSpPr/>
      </dsp:nvSpPr>
      <dsp:spPr>
        <a:xfrm>
          <a:off x="604706" y="1294384"/>
          <a:ext cx="7220373" cy="109524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Fines </a:t>
          </a:r>
          <a:r>
            <a:rPr lang="en-US" sz="2900" kern="1200" dirty="0" err="1" smtClean="0"/>
            <a:t>upto</a:t>
          </a:r>
          <a:r>
            <a:rPr lang="en-US" sz="2900" kern="1200" dirty="0" smtClean="0"/>
            <a:t> €20M or 4% of global turnover</a:t>
          </a:r>
          <a:endParaRPr lang="en-US" sz="2900" kern="1200" dirty="0"/>
        </a:p>
      </dsp:txBody>
      <dsp:txXfrm>
        <a:off x="636785" y="1326463"/>
        <a:ext cx="5839598" cy="1031089"/>
      </dsp:txXfrm>
    </dsp:sp>
    <dsp:sp modelId="{74180C1B-274D-7B4B-BED5-A89E54418A60}">
      <dsp:nvSpPr>
        <dsp:cNvPr id="0" name=""/>
        <dsp:cNvSpPr/>
      </dsp:nvSpPr>
      <dsp:spPr>
        <a:xfrm>
          <a:off x="1200387" y="2588768"/>
          <a:ext cx="7220373" cy="109524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Must Demonstrate compliance</a:t>
          </a:r>
        </a:p>
      </dsp:txBody>
      <dsp:txXfrm>
        <a:off x="1232466" y="2620847"/>
        <a:ext cx="5848623" cy="1031090"/>
      </dsp:txXfrm>
    </dsp:sp>
    <dsp:sp modelId="{B3545E0F-2C7A-5F47-A823-B8A6759FDCD2}">
      <dsp:nvSpPr>
        <dsp:cNvPr id="0" name=""/>
        <dsp:cNvSpPr/>
      </dsp:nvSpPr>
      <dsp:spPr>
        <a:xfrm>
          <a:off x="1805093" y="3883152"/>
          <a:ext cx="7220373" cy="109524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Processing lawful only through Informed Consent</a:t>
          </a:r>
        </a:p>
      </dsp:txBody>
      <dsp:txXfrm>
        <a:off x="1837172" y="3915231"/>
        <a:ext cx="5839598" cy="1031090"/>
      </dsp:txXfrm>
    </dsp:sp>
    <dsp:sp modelId="{262C971D-FA45-D645-A909-A6AF5AAB8AB4}">
      <dsp:nvSpPr>
        <dsp:cNvPr id="0" name=""/>
        <dsp:cNvSpPr/>
      </dsp:nvSpPr>
      <dsp:spPr>
        <a:xfrm>
          <a:off x="6508462" y="838860"/>
          <a:ext cx="711911" cy="711911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200" kern="1200"/>
        </a:p>
      </dsp:txBody>
      <dsp:txXfrm>
        <a:off x="6668642" y="838860"/>
        <a:ext cx="391551" cy="535713"/>
      </dsp:txXfrm>
    </dsp:sp>
    <dsp:sp modelId="{C7290816-3E5F-EA4C-B663-FFD646525D4E}">
      <dsp:nvSpPr>
        <dsp:cNvPr id="0" name=""/>
        <dsp:cNvSpPr/>
      </dsp:nvSpPr>
      <dsp:spPr>
        <a:xfrm>
          <a:off x="7113168" y="2133244"/>
          <a:ext cx="711911" cy="711911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200" kern="1200"/>
        </a:p>
      </dsp:txBody>
      <dsp:txXfrm>
        <a:off x="7273348" y="2133244"/>
        <a:ext cx="391551" cy="535713"/>
      </dsp:txXfrm>
    </dsp:sp>
    <dsp:sp modelId="{61C561B3-69A2-8E4B-801C-58CC688B03E7}">
      <dsp:nvSpPr>
        <dsp:cNvPr id="0" name=""/>
        <dsp:cNvSpPr/>
      </dsp:nvSpPr>
      <dsp:spPr>
        <a:xfrm>
          <a:off x="7708849" y="3427628"/>
          <a:ext cx="711911" cy="711911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200" kern="1200"/>
        </a:p>
      </dsp:txBody>
      <dsp:txXfrm>
        <a:off x="7869029" y="3427628"/>
        <a:ext cx="391551" cy="53571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1F6E54-F949-4448-A255-4C60154416C0}">
      <dsp:nvSpPr>
        <dsp:cNvPr id="0" name=""/>
        <dsp:cNvSpPr/>
      </dsp:nvSpPr>
      <dsp:spPr>
        <a:xfrm>
          <a:off x="605172" y="2514526"/>
          <a:ext cx="1189195" cy="59459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Right to:</a:t>
          </a:r>
          <a:endParaRPr lang="en-US" sz="2500" kern="1200" dirty="0"/>
        </a:p>
      </dsp:txBody>
      <dsp:txXfrm>
        <a:off x="622587" y="2531941"/>
        <a:ext cx="1154365" cy="559767"/>
      </dsp:txXfrm>
    </dsp:sp>
    <dsp:sp modelId="{C85CFA1B-159F-684B-9F46-5BFB52B12A64}">
      <dsp:nvSpPr>
        <dsp:cNvPr id="0" name=""/>
        <dsp:cNvSpPr/>
      </dsp:nvSpPr>
      <dsp:spPr>
        <a:xfrm rot="16874489">
          <a:off x="812171" y="1605681"/>
          <a:ext cx="2440069" cy="19031"/>
        </a:xfrm>
        <a:custGeom>
          <a:avLst/>
          <a:gdLst/>
          <a:ahLst/>
          <a:cxnLst/>
          <a:rect l="0" t="0" r="0" b="0"/>
          <a:pathLst>
            <a:path>
              <a:moveTo>
                <a:pt x="0" y="9515"/>
              </a:moveTo>
              <a:lnTo>
                <a:pt x="2440069" y="9515"/>
              </a:lnTo>
            </a:path>
          </a:pathLst>
        </a:custGeom>
        <a:noFill/>
        <a:ln w="9525" cap="flat" cmpd="sng" algn="ctr">
          <a:solidFill>
            <a:schemeClr val="accent4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/>
        </a:p>
      </dsp:txBody>
      <dsp:txXfrm>
        <a:off x="1971204" y="1554195"/>
        <a:ext cx="122003" cy="122003"/>
      </dsp:txXfrm>
    </dsp:sp>
    <dsp:sp modelId="{37CFA982-474D-9A48-A19D-1A20EE345CD9}">
      <dsp:nvSpPr>
        <dsp:cNvPr id="0" name=""/>
        <dsp:cNvSpPr/>
      </dsp:nvSpPr>
      <dsp:spPr>
        <a:xfrm>
          <a:off x="2270045" y="3294"/>
          <a:ext cx="5941028" cy="83055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Information “concise, transparent, intelligible and easily accessible”</a:t>
          </a:r>
          <a:endParaRPr lang="en-US" sz="2800" kern="1200" dirty="0"/>
        </a:p>
      </dsp:txBody>
      <dsp:txXfrm>
        <a:off x="2294371" y="27620"/>
        <a:ext cx="5892376" cy="781899"/>
      </dsp:txXfrm>
    </dsp:sp>
    <dsp:sp modelId="{D54E9632-DEDA-B543-BEE5-E019F907BD4A}">
      <dsp:nvSpPr>
        <dsp:cNvPr id="0" name=""/>
        <dsp:cNvSpPr/>
      </dsp:nvSpPr>
      <dsp:spPr>
        <a:xfrm rot="17198447">
          <a:off x="1201677" y="2006563"/>
          <a:ext cx="1661057" cy="19031"/>
        </a:xfrm>
        <a:custGeom>
          <a:avLst/>
          <a:gdLst/>
          <a:ahLst/>
          <a:cxnLst/>
          <a:rect l="0" t="0" r="0" b="0"/>
          <a:pathLst>
            <a:path>
              <a:moveTo>
                <a:pt x="0" y="9515"/>
              </a:moveTo>
              <a:lnTo>
                <a:pt x="1661057" y="9515"/>
              </a:lnTo>
            </a:path>
          </a:pathLst>
        </a:custGeom>
        <a:noFill/>
        <a:ln w="9525" cap="flat" cmpd="sng" algn="ctr">
          <a:solidFill>
            <a:schemeClr val="accent4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1990679" y="1974553"/>
        <a:ext cx="83052" cy="83052"/>
      </dsp:txXfrm>
    </dsp:sp>
    <dsp:sp modelId="{834D8B2D-2752-F54D-ADF9-6B721AB01150}">
      <dsp:nvSpPr>
        <dsp:cNvPr id="0" name=""/>
        <dsp:cNvSpPr/>
      </dsp:nvSpPr>
      <dsp:spPr>
        <a:xfrm>
          <a:off x="2270045" y="923035"/>
          <a:ext cx="5941028" cy="59459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Make a subject access request</a:t>
          </a:r>
          <a:endParaRPr lang="en-US" sz="2800" kern="1200" dirty="0"/>
        </a:p>
      </dsp:txBody>
      <dsp:txXfrm>
        <a:off x="2287460" y="940450"/>
        <a:ext cx="5906198" cy="559767"/>
      </dsp:txXfrm>
    </dsp:sp>
    <dsp:sp modelId="{B970EE0B-1498-7746-B1FE-FC469C2039EA}">
      <dsp:nvSpPr>
        <dsp:cNvPr id="0" name=""/>
        <dsp:cNvSpPr/>
      </dsp:nvSpPr>
      <dsp:spPr>
        <a:xfrm rot="17859395">
          <a:off x="1519811" y="2348457"/>
          <a:ext cx="1024790" cy="19031"/>
        </a:xfrm>
        <a:custGeom>
          <a:avLst/>
          <a:gdLst/>
          <a:ahLst/>
          <a:cxnLst/>
          <a:rect l="0" t="0" r="0" b="0"/>
          <a:pathLst>
            <a:path>
              <a:moveTo>
                <a:pt x="0" y="9515"/>
              </a:moveTo>
              <a:lnTo>
                <a:pt x="1024790" y="9515"/>
              </a:lnTo>
            </a:path>
          </a:pathLst>
        </a:custGeom>
        <a:noFill/>
        <a:ln w="9525" cap="flat" cmpd="sng" algn="ctr">
          <a:solidFill>
            <a:schemeClr val="accent4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006586" y="2332353"/>
        <a:ext cx="51239" cy="51239"/>
      </dsp:txXfrm>
    </dsp:sp>
    <dsp:sp modelId="{8946762D-CB1D-CF45-BA9A-F673B5F6B789}">
      <dsp:nvSpPr>
        <dsp:cNvPr id="0" name=""/>
        <dsp:cNvSpPr/>
      </dsp:nvSpPr>
      <dsp:spPr>
        <a:xfrm>
          <a:off x="2270045" y="1606822"/>
          <a:ext cx="5941028" cy="59459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Rectification</a:t>
          </a:r>
          <a:endParaRPr lang="en-US" sz="2800" kern="1200" dirty="0"/>
        </a:p>
      </dsp:txBody>
      <dsp:txXfrm>
        <a:off x="2287460" y="1624237"/>
        <a:ext cx="5906198" cy="559767"/>
      </dsp:txXfrm>
    </dsp:sp>
    <dsp:sp modelId="{7804EEB4-3189-274B-AABC-986C2D7657AD}">
      <dsp:nvSpPr>
        <dsp:cNvPr id="0" name=""/>
        <dsp:cNvSpPr/>
      </dsp:nvSpPr>
      <dsp:spPr>
        <a:xfrm rot="20087530">
          <a:off x="1769333" y="2690350"/>
          <a:ext cx="525745" cy="19031"/>
        </a:xfrm>
        <a:custGeom>
          <a:avLst/>
          <a:gdLst/>
          <a:ahLst/>
          <a:cxnLst/>
          <a:rect l="0" t="0" r="0" b="0"/>
          <a:pathLst>
            <a:path>
              <a:moveTo>
                <a:pt x="0" y="9515"/>
              </a:moveTo>
              <a:lnTo>
                <a:pt x="525745" y="9515"/>
              </a:lnTo>
            </a:path>
          </a:pathLst>
        </a:custGeom>
        <a:noFill/>
        <a:ln w="9525" cap="flat" cmpd="sng" algn="ctr">
          <a:solidFill>
            <a:schemeClr val="accent4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019062" y="2686723"/>
        <a:ext cx="26287" cy="26287"/>
      </dsp:txXfrm>
    </dsp:sp>
    <dsp:sp modelId="{567C0660-A0CC-004F-8A60-5E3E09CF55ED}">
      <dsp:nvSpPr>
        <dsp:cNvPr id="0" name=""/>
        <dsp:cNvSpPr/>
      </dsp:nvSpPr>
      <dsp:spPr>
        <a:xfrm>
          <a:off x="2270045" y="2290609"/>
          <a:ext cx="5941028" cy="59459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Erasure</a:t>
          </a:r>
          <a:endParaRPr lang="en-US" sz="2800" kern="1200" dirty="0"/>
        </a:p>
      </dsp:txBody>
      <dsp:txXfrm>
        <a:off x="2287460" y="2308024"/>
        <a:ext cx="5906198" cy="559767"/>
      </dsp:txXfrm>
    </dsp:sp>
    <dsp:sp modelId="{524E7653-27FA-654C-A24F-84176289D1FE}">
      <dsp:nvSpPr>
        <dsp:cNvPr id="0" name=""/>
        <dsp:cNvSpPr/>
      </dsp:nvSpPr>
      <dsp:spPr>
        <a:xfrm rot="2641920">
          <a:off x="1701392" y="3032244"/>
          <a:ext cx="661627" cy="19031"/>
        </a:xfrm>
        <a:custGeom>
          <a:avLst/>
          <a:gdLst/>
          <a:ahLst/>
          <a:cxnLst/>
          <a:rect l="0" t="0" r="0" b="0"/>
          <a:pathLst>
            <a:path>
              <a:moveTo>
                <a:pt x="0" y="9515"/>
              </a:moveTo>
              <a:lnTo>
                <a:pt x="661627" y="9515"/>
              </a:lnTo>
            </a:path>
          </a:pathLst>
        </a:custGeom>
        <a:noFill/>
        <a:ln w="9525" cap="flat" cmpd="sng" algn="ctr">
          <a:solidFill>
            <a:schemeClr val="accent4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015665" y="3025219"/>
        <a:ext cx="33081" cy="33081"/>
      </dsp:txXfrm>
    </dsp:sp>
    <dsp:sp modelId="{6D644D57-BF16-2044-B874-CFAFB19D0ED7}">
      <dsp:nvSpPr>
        <dsp:cNvPr id="0" name=""/>
        <dsp:cNvSpPr/>
      </dsp:nvSpPr>
      <dsp:spPr>
        <a:xfrm>
          <a:off x="2270045" y="2974396"/>
          <a:ext cx="5941028" cy="59459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Data portability</a:t>
          </a:r>
          <a:endParaRPr lang="en-US" sz="2800" kern="1200" dirty="0"/>
        </a:p>
      </dsp:txBody>
      <dsp:txXfrm>
        <a:off x="2287460" y="2991811"/>
        <a:ext cx="5906198" cy="559767"/>
      </dsp:txXfrm>
    </dsp:sp>
    <dsp:sp modelId="{91BE44B5-31FA-8441-A67E-965E80CA92E2}">
      <dsp:nvSpPr>
        <dsp:cNvPr id="0" name=""/>
        <dsp:cNvSpPr/>
      </dsp:nvSpPr>
      <dsp:spPr>
        <a:xfrm rot="4044976">
          <a:off x="1412887" y="3374138"/>
          <a:ext cx="1238637" cy="19031"/>
        </a:xfrm>
        <a:custGeom>
          <a:avLst/>
          <a:gdLst/>
          <a:ahLst/>
          <a:cxnLst/>
          <a:rect l="0" t="0" r="0" b="0"/>
          <a:pathLst>
            <a:path>
              <a:moveTo>
                <a:pt x="0" y="9515"/>
              </a:moveTo>
              <a:lnTo>
                <a:pt x="1238637" y="9515"/>
              </a:lnTo>
            </a:path>
          </a:pathLst>
        </a:custGeom>
        <a:noFill/>
        <a:ln w="9525" cap="flat" cmpd="sng" algn="ctr">
          <a:solidFill>
            <a:schemeClr val="accent4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001240" y="3352687"/>
        <a:ext cx="61931" cy="61931"/>
      </dsp:txXfrm>
    </dsp:sp>
    <dsp:sp modelId="{B1F702DC-DBAE-BA48-8B25-8D1A1C6D3107}">
      <dsp:nvSpPr>
        <dsp:cNvPr id="0" name=""/>
        <dsp:cNvSpPr/>
      </dsp:nvSpPr>
      <dsp:spPr>
        <a:xfrm>
          <a:off x="2270045" y="3658184"/>
          <a:ext cx="5941028" cy="59459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Restrict access</a:t>
          </a:r>
          <a:endParaRPr lang="en-US" sz="2800" kern="1200" dirty="0"/>
        </a:p>
      </dsp:txBody>
      <dsp:txXfrm>
        <a:off x="2287460" y="3675599"/>
        <a:ext cx="5906198" cy="559767"/>
      </dsp:txXfrm>
    </dsp:sp>
    <dsp:sp modelId="{C31CBF6A-4F2F-7241-8B69-42068685F47A}">
      <dsp:nvSpPr>
        <dsp:cNvPr id="0" name=""/>
        <dsp:cNvSpPr/>
      </dsp:nvSpPr>
      <dsp:spPr>
        <a:xfrm rot="4524591">
          <a:off x="1088036" y="3716031"/>
          <a:ext cx="1888339" cy="19031"/>
        </a:xfrm>
        <a:custGeom>
          <a:avLst/>
          <a:gdLst/>
          <a:ahLst/>
          <a:cxnLst/>
          <a:rect l="0" t="0" r="0" b="0"/>
          <a:pathLst>
            <a:path>
              <a:moveTo>
                <a:pt x="0" y="9515"/>
              </a:moveTo>
              <a:lnTo>
                <a:pt x="1888339" y="9515"/>
              </a:lnTo>
            </a:path>
          </a:pathLst>
        </a:custGeom>
        <a:noFill/>
        <a:ln w="9525" cap="flat" cmpd="sng" algn="ctr">
          <a:solidFill>
            <a:schemeClr val="accent4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" kern="1200"/>
        </a:p>
      </dsp:txBody>
      <dsp:txXfrm>
        <a:off x="1984997" y="3678339"/>
        <a:ext cx="94416" cy="94416"/>
      </dsp:txXfrm>
    </dsp:sp>
    <dsp:sp modelId="{C8B3F922-B8FB-9345-800A-1A3A9288A964}">
      <dsp:nvSpPr>
        <dsp:cNvPr id="0" name=""/>
        <dsp:cNvSpPr/>
      </dsp:nvSpPr>
      <dsp:spPr>
        <a:xfrm>
          <a:off x="2270045" y="4341971"/>
          <a:ext cx="5941028" cy="59459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Object to processing</a:t>
          </a:r>
          <a:endParaRPr lang="en-US" sz="2800" kern="1200" dirty="0"/>
        </a:p>
      </dsp:txBody>
      <dsp:txXfrm>
        <a:off x="2287460" y="4359386"/>
        <a:ext cx="5906198" cy="559767"/>
      </dsp:txXfrm>
    </dsp:sp>
    <dsp:sp modelId="{D79BED95-9093-B040-A37C-88719E4878A5}">
      <dsp:nvSpPr>
        <dsp:cNvPr id="0" name=""/>
        <dsp:cNvSpPr/>
      </dsp:nvSpPr>
      <dsp:spPr>
        <a:xfrm rot="4756446">
          <a:off x="754262" y="4057925"/>
          <a:ext cx="2555886" cy="19031"/>
        </a:xfrm>
        <a:custGeom>
          <a:avLst/>
          <a:gdLst/>
          <a:ahLst/>
          <a:cxnLst/>
          <a:rect l="0" t="0" r="0" b="0"/>
          <a:pathLst>
            <a:path>
              <a:moveTo>
                <a:pt x="0" y="9515"/>
              </a:moveTo>
              <a:lnTo>
                <a:pt x="2555886" y="9515"/>
              </a:lnTo>
            </a:path>
          </a:pathLst>
        </a:custGeom>
        <a:noFill/>
        <a:ln w="9525" cap="flat" cmpd="sng" algn="ctr">
          <a:solidFill>
            <a:schemeClr val="accent4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900" kern="1200"/>
        </a:p>
      </dsp:txBody>
      <dsp:txXfrm>
        <a:off x="1968309" y="4003543"/>
        <a:ext cx="127794" cy="127794"/>
      </dsp:txXfrm>
    </dsp:sp>
    <dsp:sp modelId="{C409A503-C1ED-0444-8CFF-B42376E5A01D}">
      <dsp:nvSpPr>
        <dsp:cNvPr id="0" name=""/>
        <dsp:cNvSpPr/>
      </dsp:nvSpPr>
      <dsp:spPr>
        <a:xfrm>
          <a:off x="2270045" y="5025758"/>
          <a:ext cx="5941028" cy="59459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Be inform who receives data</a:t>
          </a:r>
          <a:endParaRPr lang="en-US" sz="2800" kern="1200" dirty="0"/>
        </a:p>
      </dsp:txBody>
      <dsp:txXfrm>
        <a:off x="2287460" y="5043173"/>
        <a:ext cx="5906198" cy="55976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VDWxHNQQ0CINqGyYxo.hA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VDWxHNQQ0CINqGyYxo.hA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VDWxHNQQ0CINqGyYxo.hA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VDWxHNQQ0CINqGyYxo.hA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VDWxHNQQ0CINqGyYxo.hA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VDWxHNQQ0CINqGyYxo.hA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VDWxHNQQ0CINqGyYxo.hA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VDWxHNQQ0CINqGyYxo.hA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VDWxHNQQ0CINqGyYxo.hA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ah0kzfWjEqDJbQr9LzaPQ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B_EKXhVWU6_pOvip5VY6Q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GRYGrz6fUmSbPnU0mpgiw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VDWxHNQQ0CINqGyYxo.hA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VDWxHNQQ0CINqGyYxo.hA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VDWxHNQQ0CINqGyYxo.hA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VDWxHNQQ0CINqGyYxo.hA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VDWxHNQQ0CINqGyYxo.hA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VDWxHNQQ0CINqGyYxo.hA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VDWxHNQQ0CINqGyYxo.hA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VDWxHNQQ0CINqGyYxo.hA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ah0kzfWjEqDJbQr9LzaPQ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ah0kzfWjEqDJbQr9LzaPQ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VDWxHNQQ0CINqGyYxo.hA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VDWxHNQQ0CINqGyYxo.hA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E73B9"/>
        </a:solidFill>
        <a:effectLst/>
      </a:spPr>
      <a:bodyPr rtlCol="0" anchor="ctr"/>
      <a:lstStyle>
        <a:defPPr algn="ctr">
          <a:defRPr dirty="0" smtClean="0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1968</TotalTime>
  <Words>904</Words>
  <Application>Microsoft Macintosh PowerPoint</Application>
  <PresentationFormat>On-screen Show (4:3)</PresentationFormat>
  <Paragraphs>175</Paragraphs>
  <Slides>15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Compliance through Informed Consent: Semantic Based Consent Permission and Data Management Model  </vt:lpstr>
      <vt:lpstr>EU’s General Data Protection Regulation</vt:lpstr>
      <vt:lpstr>Key GDPR Provisions </vt:lpstr>
      <vt:lpstr>Data Subject RIghts</vt:lpstr>
      <vt:lpstr>GDPR Roles and Processes</vt:lpstr>
      <vt:lpstr>GDPR Roles and Open Data</vt:lpstr>
      <vt:lpstr>Requirements for Consent </vt:lpstr>
      <vt:lpstr>Data vs. Consent Lifecycle</vt:lpstr>
      <vt:lpstr>PowerPoint Presentation</vt:lpstr>
      <vt:lpstr>Consent Ontology</vt:lpstr>
      <vt:lpstr>Annotation of consent with elements of ontology in RDFa</vt:lpstr>
      <vt:lpstr> RDF representation of the annotated XHTML </vt:lpstr>
      <vt:lpstr>XACML Permission Rule generated using XPARQL</vt:lpstr>
      <vt:lpstr>Conclusions and Further Work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Jonathan</dc:creator>
  <cp:lastModifiedBy>David Lewis</cp:lastModifiedBy>
  <cp:revision>79</cp:revision>
  <dcterms:created xsi:type="dcterms:W3CDTF">2014-12-03T09:51:17Z</dcterms:created>
  <dcterms:modified xsi:type="dcterms:W3CDTF">2017-10-22T09:15:13Z</dcterms:modified>
</cp:coreProperties>
</file>