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firstSlideNum="0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embeddedFontLst>
    <p:embeddedFont>
      <p:font typeface="Roboto Mon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6" roundtripDataSignature="AMtx7mgBNzUOkXSd3LoPzjLTcY73og7t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RobotoMono-bold.fntdata"/><Relationship Id="rId12" Type="http://schemas.openxmlformats.org/officeDocument/2006/relationships/font" Target="fonts/RobotoMono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Mono-boldItalic.fntdata"/><Relationship Id="rId14" Type="http://schemas.openxmlformats.org/officeDocument/2006/relationships/font" Target="fonts/RobotoMono-italic.fntdata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7" name="Google Shape;6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3" name="Google Shape;7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1" name="Google Shape;8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f16a92352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f16a92352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bf16a92352_0_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5" name="Google Shape;11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pattern&#10;&#10;Description automatically generated" id="15" name="Google Shape;1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30772" y="-11949"/>
            <a:ext cx="12307917" cy="689373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9"/>
          <p:cNvSpPr txBox="1"/>
          <p:nvPr>
            <p:ph type="ctrTitle"/>
          </p:nvPr>
        </p:nvSpPr>
        <p:spPr>
          <a:xfrm>
            <a:off x="996040" y="2360147"/>
            <a:ext cx="8171405" cy="12515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996040" y="3720076"/>
            <a:ext cx="8171405" cy="993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descr="A picture containing logo&#10;&#10;Description automatically generated" id="18" name="Google Shape;1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31306" y="219370"/>
            <a:ext cx="2908300" cy="1092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&#10;&#10;Description automatically generated" id="19" name="Google Shape;1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7120" y="22190"/>
            <a:ext cx="1805679" cy="16624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79512" y="5632071"/>
            <a:ext cx="12192000" cy="10007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838200" y="1346200"/>
            <a:ext cx="10515600" cy="4823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 Slide">
  <p:cSld name="Closing Slid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 up of a logo&#10;&#10;Description automatically generated" id="26" name="Google Shape;2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88634" y="-61177"/>
            <a:ext cx="12409509" cy="6980349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8" name="Google Shape;2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27245" y="2503600"/>
            <a:ext cx="2109909" cy="1850797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1633329" y="2076113"/>
            <a:ext cx="6194657" cy="22954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/>
          <p:nvPr/>
        </p:nvSpPr>
        <p:spPr>
          <a:xfrm>
            <a:off x="1514062" y="4537591"/>
            <a:ext cx="364913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www.adaptcentre.ie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11"/>
          <p:cNvSpPr txBox="1"/>
          <p:nvPr>
            <p:ph idx="2" type="body"/>
          </p:nvPr>
        </p:nvSpPr>
        <p:spPr>
          <a:xfrm>
            <a:off x="1633538" y="923925"/>
            <a:ext cx="6194425" cy="8747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indent="-482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  <a:defRPr sz="4000">
                <a:solidFill>
                  <a:schemeClr val="lt1"/>
                </a:solidFill>
              </a:defRPr>
            </a:lvl2pPr>
            <a:lvl3pPr indent="-482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  <a:defRPr sz="4000">
                <a:solidFill>
                  <a:schemeClr val="lt1"/>
                </a:solidFill>
              </a:defRPr>
            </a:lvl3pPr>
            <a:lvl4pPr indent="-482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  <a:defRPr sz="4000">
                <a:solidFill>
                  <a:schemeClr val="lt1"/>
                </a:solidFill>
              </a:defRPr>
            </a:lvl4pPr>
            <a:lvl5pPr indent="-482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  <a:defRPr sz="40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picture containing text&#10;&#10;Description automatically generated" id="32" name="Google Shape;32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263480" y="5595291"/>
            <a:ext cx="5867400" cy="109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 up of a logo&#10;&#10;Description automatically generated" id="34" name="Google Shape;34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05879" y="-38502"/>
            <a:ext cx="12346004" cy="6944627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2"/>
          <p:cNvSpPr txBox="1"/>
          <p:nvPr>
            <p:ph type="title"/>
          </p:nvPr>
        </p:nvSpPr>
        <p:spPr>
          <a:xfrm>
            <a:off x="838200" y="872197"/>
            <a:ext cx="6989787" cy="25568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2"/>
          <p:cNvSpPr txBox="1"/>
          <p:nvPr>
            <p:ph idx="1" type="body"/>
          </p:nvPr>
        </p:nvSpPr>
        <p:spPr>
          <a:xfrm>
            <a:off x="838200" y="3455988"/>
            <a:ext cx="6989787" cy="2044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8" name="Google Shape;3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27245" y="2503600"/>
            <a:ext cx="2109909" cy="1850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3"/>
          <p:cNvSpPr txBox="1"/>
          <p:nvPr>
            <p:ph idx="1" type="body"/>
          </p:nvPr>
        </p:nvSpPr>
        <p:spPr>
          <a:xfrm>
            <a:off x="838200" y="1320800"/>
            <a:ext cx="5181600" cy="4856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2" type="body"/>
          </p:nvPr>
        </p:nvSpPr>
        <p:spPr>
          <a:xfrm>
            <a:off x="6172200" y="1320800"/>
            <a:ext cx="5181600" cy="4856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idx="1" type="body"/>
          </p:nvPr>
        </p:nvSpPr>
        <p:spPr>
          <a:xfrm>
            <a:off x="839788" y="1342498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4"/>
          <p:cNvSpPr txBox="1"/>
          <p:nvPr>
            <p:ph idx="2" type="body"/>
          </p:nvPr>
        </p:nvSpPr>
        <p:spPr>
          <a:xfrm>
            <a:off x="839788" y="2166410"/>
            <a:ext cx="5157787" cy="40232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3" type="body"/>
          </p:nvPr>
        </p:nvSpPr>
        <p:spPr>
          <a:xfrm>
            <a:off x="6172200" y="1342498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4"/>
          <p:cNvSpPr txBox="1"/>
          <p:nvPr>
            <p:ph idx="4" type="body"/>
          </p:nvPr>
        </p:nvSpPr>
        <p:spPr>
          <a:xfrm>
            <a:off x="6172200" y="2166410"/>
            <a:ext cx="5183188" cy="40232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4"/>
          <p:cNvSpPr txBox="1"/>
          <p:nvPr/>
        </p:nvSpPr>
        <p:spPr>
          <a:xfrm>
            <a:off x="2534653" y="176463"/>
            <a:ext cx="8819147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14"/>
          <p:cNvSpPr txBox="1"/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4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/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5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6"/>
          <p:cNvSpPr txBox="1"/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16"/>
          <p:cNvSpPr/>
          <p:nvPr>
            <p:ph idx="2" type="pic"/>
          </p:nvPr>
        </p:nvSpPr>
        <p:spPr>
          <a:xfrm>
            <a:off x="261938" y="1227138"/>
            <a:ext cx="7158037" cy="535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6"/>
          <p:cNvSpPr txBox="1"/>
          <p:nvPr>
            <p:ph idx="1" type="body"/>
          </p:nvPr>
        </p:nvSpPr>
        <p:spPr>
          <a:xfrm>
            <a:off x="7994650" y="1279525"/>
            <a:ext cx="3867150" cy="4998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lank">
  <p:cSld name="1_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7"/>
          <p:cNvSpPr txBox="1"/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7"/>
          <p:cNvSpPr/>
          <p:nvPr>
            <p:ph idx="2" type="pic"/>
          </p:nvPr>
        </p:nvSpPr>
        <p:spPr>
          <a:xfrm>
            <a:off x="8010944" y="1227139"/>
            <a:ext cx="3863004" cy="50103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7"/>
          <p:cNvSpPr txBox="1"/>
          <p:nvPr>
            <p:ph idx="1" type="body"/>
          </p:nvPr>
        </p:nvSpPr>
        <p:spPr>
          <a:xfrm>
            <a:off x="318052" y="1279525"/>
            <a:ext cx="6997148" cy="525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solidFill>
                  <a:schemeClr val="dk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19879" y="-19878"/>
            <a:ext cx="12231757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580867"/>
            <a:ext cx="10515600" cy="45960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69240" y="41360"/>
            <a:ext cx="1031240" cy="904597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openscience.adaptcentre.ie/" TargetMode="External"/><Relationship Id="rId4" Type="http://schemas.openxmlformats.org/officeDocument/2006/relationships/hyperlink" Target="https://w3id.org/GDPRtEXT/" TargetMode="External"/><Relationship Id="rId10" Type="http://schemas.openxmlformats.org/officeDocument/2006/relationships/hyperlink" Target="https://doi.org/10.1007/978-3-030-33220-4_2" TargetMode="External"/><Relationship Id="rId9" Type="http://schemas.openxmlformats.org/officeDocument/2006/relationships/hyperlink" Target="https://doi.org/10.1007/978-3-030-21348-0_18" TargetMode="External"/><Relationship Id="rId5" Type="http://schemas.openxmlformats.org/officeDocument/2006/relationships/hyperlink" Target="https://doi.org/10.1007/978-3-319-93417-4_31" TargetMode="External"/><Relationship Id="rId6" Type="http://schemas.openxmlformats.org/officeDocument/2006/relationships/hyperlink" Target="https://w3id.org/GDPRov" TargetMode="External"/><Relationship Id="rId7" Type="http://schemas.openxmlformats.org/officeDocument/2006/relationships/hyperlink" Target="https://doi.org/10.1016/j.procs.2018.09.026" TargetMode="External"/><Relationship Id="rId8" Type="http://schemas.openxmlformats.org/officeDocument/2006/relationships/hyperlink" Target="http://w3id.org/GConsent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w3.org/community/dpvcg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3.org/ns/dpv" TargetMode="External"/><Relationship Id="rId4" Type="http://schemas.openxmlformats.org/officeDocument/2006/relationships/image" Target="../media/image9.png"/><Relationship Id="rId5" Type="http://schemas.openxmlformats.org/officeDocument/2006/relationships/hyperlink" Target="https://doi.org/10.1007/978-3-030-33246-4_44" TargetMode="External"/><Relationship Id="rId6" Type="http://schemas.openxmlformats.org/officeDocument/2006/relationships/hyperlink" Target="https://harshp.com/research/projects/risky" TargetMode="External"/><Relationship Id="rId7" Type="http://schemas.openxmlformats.org/officeDocument/2006/relationships/hyperlink" Target="https://privacy-as-expected.org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"/>
          <p:cNvSpPr txBox="1"/>
          <p:nvPr>
            <p:ph type="ctrTitle"/>
          </p:nvPr>
        </p:nvSpPr>
        <p:spPr>
          <a:xfrm>
            <a:off x="996040" y="2360147"/>
            <a:ext cx="8171405" cy="12515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en-US"/>
              <a:t>Data Privacy Vocabulary (DPV)</a:t>
            </a:r>
            <a:endParaRPr/>
          </a:p>
        </p:txBody>
      </p:sp>
      <p:sp>
        <p:nvSpPr>
          <p:cNvPr id="70" name="Google Shape;70;p1"/>
          <p:cNvSpPr txBox="1"/>
          <p:nvPr>
            <p:ph idx="1" type="subTitle"/>
          </p:nvPr>
        </p:nvSpPr>
        <p:spPr>
          <a:xfrm>
            <a:off x="996040" y="3720076"/>
            <a:ext cx="8171405" cy="993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/>
              <a:t>Harshvardhan J. Pandit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/>
              <a:t>IRC Postdoctoral Research Fellow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"/>
          <p:cNvSpPr txBox="1"/>
          <p:nvPr>
            <p:ph idx="1" type="body"/>
          </p:nvPr>
        </p:nvSpPr>
        <p:spPr>
          <a:xfrm>
            <a:off x="838200" y="1346200"/>
            <a:ext cx="10515600" cy="4823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1526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PhD: </a:t>
            </a:r>
            <a:r>
              <a:rPr lang="en-US" sz="2350">
                <a:latin typeface="Roboto Mono"/>
                <a:ea typeface="Roboto Mono"/>
                <a:cs typeface="Roboto Mono"/>
                <a:sym typeface="Roboto Mono"/>
              </a:rPr>
              <a:t>GDPR x Semantic Web x Provenance</a:t>
            </a:r>
            <a:r>
              <a:rPr lang="en-US"/>
              <a:t> </a:t>
            </a:r>
            <a:r>
              <a:rPr lang="en-US" sz="2400"/>
              <a:t> </a:t>
            </a:r>
            <a:r>
              <a:rPr lang="en-US" sz="2400">
                <a:solidFill>
                  <a:srgbClr val="0000FF"/>
                </a:solidFill>
              </a:rPr>
              <a:t>→</a:t>
            </a:r>
            <a:r>
              <a:rPr lang="en-US" sz="2400"/>
              <a:t> </a:t>
            </a:r>
            <a:r>
              <a:rPr lang="en-US" sz="2400" u="sng">
                <a:solidFill>
                  <a:srgbClr val="0000FF"/>
                </a:solidFill>
              </a:rPr>
              <a:t>ADAPT Theme-E / EPWG</a:t>
            </a:r>
            <a:endParaRPr/>
          </a:p>
          <a:p>
            <a:pPr indent="-393065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n-US"/>
              <a:t>2016 - 2020 :: </a:t>
            </a:r>
            <a:r>
              <a:rPr lang="en-US"/>
              <a:t>Data Governance, Legal Compliance, GDPR</a:t>
            </a:r>
            <a:endParaRPr/>
          </a:p>
          <a:p>
            <a:pPr indent="-393065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n-US"/>
              <a:t>Vocabularies, Ontologies → Representation, Querying, Validation</a:t>
            </a:r>
            <a:r>
              <a:rPr baseline="30000" lang="en-US"/>
              <a:t>d</a:t>
            </a:r>
            <a:endParaRPr baseline="30000"/>
          </a:p>
          <a:p>
            <a:pPr indent="-393065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n-US"/>
              <a:t>Open Sourced all work and resources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http://openscience.adaptcentre.ie/</a:t>
            </a:r>
            <a:endParaRPr baseline="30000"/>
          </a:p>
          <a:p>
            <a:pPr indent="-393065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Focus:</a:t>
            </a:r>
            <a:endParaRPr/>
          </a:p>
          <a:p>
            <a:pPr indent="-393065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n-US"/>
              <a:t>Machine-readability - automation, interpretation, checking, verification</a:t>
            </a:r>
            <a:endParaRPr/>
          </a:p>
          <a:p>
            <a:pPr indent="-393065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n-US"/>
              <a:t>Interoperability - use it across systems, platforms, services, vendors, organisations</a:t>
            </a:r>
            <a:endParaRPr/>
          </a:p>
          <a:p>
            <a:pPr indent="-393065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6666"/>
              <a:buChar char="•"/>
            </a:pPr>
            <a:r>
              <a:rPr lang="en-US"/>
              <a:t>Standards - stability, agreement, commonality, </a:t>
            </a:r>
            <a:r>
              <a:rPr lang="en-US"/>
              <a:t>interoperability</a:t>
            </a:r>
            <a:endParaRPr/>
          </a:p>
          <a:p>
            <a:pPr indent="-393065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Outcomes:</a:t>
            </a:r>
            <a:endParaRPr/>
          </a:p>
          <a:p>
            <a:pPr indent="-393065" lvl="1" marL="914400" rtl="0" algn="l">
              <a:spcBef>
                <a:spcPts val="1000"/>
              </a:spcBef>
              <a:spcAft>
                <a:spcPts val="0"/>
              </a:spcAft>
              <a:buSzPct val="116666"/>
              <a:buChar char="•"/>
            </a:pPr>
            <a:r>
              <a:rPr lang="en-US"/>
              <a:t>GDPRtEXT</a:t>
            </a:r>
            <a:r>
              <a:rPr baseline="30000" lang="en-US"/>
              <a:t>a</a:t>
            </a:r>
            <a:r>
              <a:rPr lang="en-US"/>
              <a:t>: taxonomy of GDPR, expose legislation as linked data</a:t>
            </a:r>
            <a:endParaRPr/>
          </a:p>
          <a:p>
            <a:pPr indent="-393065" lvl="1" marL="914400" rtl="0" algn="l">
              <a:spcBef>
                <a:spcPts val="1000"/>
              </a:spcBef>
              <a:spcAft>
                <a:spcPts val="0"/>
              </a:spcAft>
              <a:buSzPct val="116666"/>
              <a:buChar char="•"/>
            </a:pPr>
            <a:r>
              <a:rPr lang="en-US"/>
              <a:t>GDPRov</a:t>
            </a:r>
            <a:r>
              <a:rPr baseline="30000" lang="en-US"/>
              <a:t>b</a:t>
            </a:r>
            <a:r>
              <a:rPr lang="en-US"/>
              <a:t>: provenance of activities related to personal data and consent</a:t>
            </a:r>
            <a:endParaRPr/>
          </a:p>
          <a:p>
            <a:pPr indent="-393065" lvl="1" marL="914400" rtl="0" algn="l">
              <a:spcBef>
                <a:spcPts val="1000"/>
              </a:spcBef>
              <a:spcAft>
                <a:spcPts val="0"/>
              </a:spcAft>
              <a:buSzPct val="116666"/>
              <a:buChar char="•"/>
            </a:pPr>
            <a:r>
              <a:rPr lang="en-US"/>
              <a:t>GConsent</a:t>
            </a:r>
            <a:r>
              <a:rPr baseline="30000" lang="en-US"/>
              <a:t>c</a:t>
            </a:r>
            <a:r>
              <a:rPr lang="en-US"/>
              <a:t>: ontology for information related to consent based on GDPR</a:t>
            </a:r>
            <a:endParaRPr/>
          </a:p>
        </p:txBody>
      </p:sp>
      <p:sp>
        <p:nvSpPr>
          <p:cNvPr id="76" name="Google Shape;76;p2"/>
          <p:cNvSpPr txBox="1"/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en-US"/>
              <a:t>Introduction: Expertise in GDPR and Semantics</a:t>
            </a:r>
            <a:endParaRPr/>
          </a:p>
        </p:txBody>
      </p:sp>
      <p:sp>
        <p:nvSpPr>
          <p:cNvPr id="77" name="Google Shape;77;p2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2"/>
          <p:cNvSpPr txBox="1"/>
          <p:nvPr/>
        </p:nvSpPr>
        <p:spPr>
          <a:xfrm>
            <a:off x="838200" y="6078450"/>
            <a:ext cx="106866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a GDPRtEXT </a:t>
            </a:r>
            <a:r>
              <a:rPr lang="en-US" sz="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https://w3id.org/GDPRtEXT/</a:t>
            </a: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 “GDPRtEXT - GDPR as a Linked Data Resource” Pandit et al. (2018)  </a:t>
            </a:r>
            <a:r>
              <a:rPr lang="en-US" sz="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https://doi.org/10.1007/978-3-319-93417-4_31</a:t>
            </a: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b GDPRov </a:t>
            </a:r>
            <a:r>
              <a:rPr lang="en-US" sz="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https://w3id.org/GDPRov</a:t>
            </a: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 “Queryable Provenance Metadata For GDPR Compliance” Pandit et al. (2018)  </a:t>
            </a:r>
            <a:r>
              <a:rPr lang="en-US" sz="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https://doi.org/10.1016/j.procs.2018.09.026</a:t>
            </a: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c GConsent </a:t>
            </a:r>
            <a:r>
              <a:rPr lang="en-US" sz="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https://w3id.org/GConsent</a:t>
            </a: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 “GConsent - A Consent Ontology based on the GDPR” Pandit et al. (2019) </a:t>
            </a:r>
            <a:r>
              <a:rPr lang="en-US" sz="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https://doi.org/10.1007/978-3-030-21348-0_18</a:t>
            </a: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d “Test-driven Approach Towards GDPR Compliance” Pandit et al. (2019) </a:t>
            </a:r>
            <a:r>
              <a:rPr lang="en-US" sz="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https://doi.org/10.1007/978-3-030-33220-4_2</a:t>
            </a: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/>
          <p:nvPr>
            <p:ph idx="1" type="body"/>
          </p:nvPr>
        </p:nvSpPr>
        <p:spPr>
          <a:xfrm>
            <a:off x="838200" y="1346200"/>
            <a:ext cx="10515600" cy="4823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DPVCG is: a community of practitioners from various domains: legal, research, industry, privacy, academic, authorities</a:t>
            </a:r>
            <a:endParaRPr/>
          </a:p>
          <a:p>
            <a:pPr indent="-40640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Started in 2018 under the EU H2020 SPECIAL Project (2017 - 2019)</a:t>
            </a:r>
            <a:endParaRPr/>
          </a:p>
          <a:p>
            <a:pPr indent="-406400" lvl="1" marL="9144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Joined as a Member in Sep 2018 with support from ADAPT as part of PhD research undertaken regarding GDPR compliance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DPVCG creates a common vocabulary for specifying information about how personal data is processed and used based on GDPR</a:t>
            </a:r>
            <a:endParaRPr b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Current responsibilities:</a:t>
            </a:r>
            <a:endParaRPr/>
          </a:p>
          <a:p>
            <a:pPr indent="-29210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Co-Chair (since Jan 2020)</a:t>
            </a:r>
            <a:endParaRPr/>
          </a:p>
          <a:p>
            <a:pPr indent="-29210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Author / Maintainer of deliverables</a:t>
            </a:r>
            <a:endParaRPr/>
          </a:p>
        </p:txBody>
      </p:sp>
      <p:sp>
        <p:nvSpPr>
          <p:cNvPr id="84" name="Google Shape;84;p3"/>
          <p:cNvSpPr txBox="1"/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en-US"/>
              <a:t>Data Protection Vocabularies and Controls Community Group (DPVCG)</a:t>
            </a:r>
            <a:r>
              <a:rPr lang="en-US">
                <a:solidFill>
                  <a:srgbClr val="FFFFFF"/>
                </a:solidFill>
              </a:rPr>
              <a:t> </a:t>
            </a:r>
            <a:r>
              <a:rPr lang="en-US" sz="1200" u="sng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https://www.w3.org/community/dpvcg/</a:t>
            </a:r>
            <a:r>
              <a:rPr lang="en-US" sz="1200">
                <a:solidFill>
                  <a:srgbClr val="FFFFFF"/>
                </a:solidFill>
              </a:rPr>
              <a:t> </a:t>
            </a:r>
            <a:r>
              <a:rPr lang="en-US" sz="1200">
                <a:solidFill>
                  <a:schemeClr val="dk1"/>
                </a:solidFill>
              </a:rPr>
              <a:t> </a:t>
            </a:r>
            <a:endParaRPr sz="1200"/>
          </a:p>
        </p:txBody>
      </p:sp>
      <p:sp>
        <p:nvSpPr>
          <p:cNvPr id="85" name="Google Shape;85;p3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"/>
          <p:cNvSpPr txBox="1"/>
          <p:nvPr>
            <p:ph idx="1" type="body"/>
          </p:nvPr>
        </p:nvSpPr>
        <p:spPr>
          <a:xfrm>
            <a:off x="838200" y="1346200"/>
            <a:ext cx="5131800" cy="48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v0.1 consisted of: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Personal data categories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Purposes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Processing categories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Technical and organizational measures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Legal Basis, including consent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Recipients, data controllers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v0.2 (Jan 2021) extends with: Rights, Risks</a:t>
            </a:r>
            <a:endParaRPr sz="18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1" name="Google Shape;91;p4"/>
          <p:cNvSpPr txBox="1"/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en-US"/>
              <a:t>Data Privacy Vocabulary (DPV)</a:t>
            </a:r>
            <a:r>
              <a:rPr baseline="30000" lang="en-US"/>
              <a:t>a </a:t>
            </a:r>
            <a:r>
              <a:rPr lang="en-US" sz="22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https://w3.org/ns/dpv</a:t>
            </a:r>
            <a:r>
              <a:rPr lang="en-US" sz="22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endParaRPr baseline="30000">
              <a:highlight>
                <a:srgbClr val="FFFFFF"/>
              </a:highlight>
            </a:endParaRPr>
          </a:p>
        </p:txBody>
      </p:sp>
      <p:sp>
        <p:nvSpPr>
          <p:cNvPr id="92" name="Google Shape;92;p4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3" name="Google Shape;93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375" y="3619450"/>
            <a:ext cx="6131251" cy="24886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4"/>
          <p:cNvSpPr txBox="1"/>
          <p:nvPr>
            <p:ph idx="1" type="body"/>
          </p:nvPr>
        </p:nvSpPr>
        <p:spPr>
          <a:xfrm>
            <a:off x="6303025" y="1346200"/>
            <a:ext cx="5490000" cy="48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 u="sng"/>
              <a:t>Ongoing Work</a:t>
            </a:r>
            <a:endParaRPr b="1" sz="2200" u="sng"/>
          </a:p>
          <a:p>
            <a:pPr indent="-1905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/>
              <a:t>Technologies - databases, encryption, etc.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•"/>
            </a:pPr>
            <a:r>
              <a:rPr b="1" lang="en-US" sz="2200">
                <a:solidFill>
                  <a:srgbClr val="0000FF"/>
                </a:solidFill>
              </a:rPr>
              <a:t>Risk Management </a:t>
            </a:r>
            <a:r>
              <a:rPr b="1" lang="en-US" sz="2200" u="sng">
                <a:solidFill>
                  <a:srgbClr val="0000FF"/>
                </a:solidFill>
              </a:rPr>
              <a:t>← IRC fellowship</a:t>
            </a:r>
            <a:r>
              <a:rPr b="1" baseline="30000" lang="en-US" sz="2200">
                <a:solidFill>
                  <a:srgbClr val="0000FF"/>
                </a:solidFill>
              </a:rPr>
              <a:t>b</a:t>
            </a:r>
            <a:endParaRPr b="1" baseline="30000" sz="2200">
              <a:solidFill>
                <a:srgbClr val="0000FF"/>
              </a:solidFill>
            </a:endParaRPr>
          </a:p>
          <a:p>
            <a:pPr indent="-3683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•"/>
            </a:pPr>
            <a:r>
              <a:rPr lang="en-US" sz="2200">
                <a:solidFill>
                  <a:srgbClr val="0000FF"/>
                </a:solidFill>
              </a:rPr>
              <a:t>2021-22 individual award</a:t>
            </a:r>
            <a:endParaRPr sz="2200">
              <a:solidFill>
                <a:srgbClr val="0000FF"/>
              </a:solidFill>
            </a:endParaRPr>
          </a:p>
          <a:p>
            <a:pPr indent="-3683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•"/>
            </a:pPr>
            <a:r>
              <a:rPr lang="en-US" sz="2200">
                <a:solidFill>
                  <a:srgbClr val="0000FF"/>
                </a:solidFill>
              </a:rPr>
              <a:t>Express risk using DPV</a:t>
            </a:r>
            <a:endParaRPr sz="2200">
              <a:solidFill>
                <a:srgbClr val="0000FF"/>
              </a:solidFill>
            </a:endParaRPr>
          </a:p>
          <a:p>
            <a:pPr indent="-3683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•"/>
            </a:pPr>
            <a:r>
              <a:rPr lang="en-US" sz="2200">
                <a:solidFill>
                  <a:srgbClr val="0000FF"/>
                </a:solidFill>
              </a:rPr>
              <a:t>Enable exploration of risks</a:t>
            </a:r>
            <a:endParaRPr sz="2200">
              <a:solidFill>
                <a:srgbClr val="0000FF"/>
              </a:solidFill>
            </a:endParaRPr>
          </a:p>
          <a:p>
            <a:pPr indent="-3683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•"/>
            </a:pPr>
            <a:r>
              <a:rPr lang="en-US" sz="2200">
                <a:solidFill>
                  <a:srgbClr val="0000FF"/>
                </a:solidFill>
              </a:rPr>
              <a:t>Automate PIA / DPIA</a:t>
            </a:r>
            <a:endParaRPr sz="2200">
              <a:solidFill>
                <a:srgbClr val="0000FF"/>
              </a:solidFill>
            </a:endParaRPr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/>
              <a:t>Guidelines / Standards - ISO, etc.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Legal bases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•"/>
            </a:pPr>
            <a:r>
              <a:rPr lang="en-US" sz="2200">
                <a:solidFill>
                  <a:srgbClr val="0000FF"/>
                </a:solidFill>
              </a:rPr>
              <a:t>Consent Records </a:t>
            </a:r>
            <a:r>
              <a:rPr b="1" lang="en-US" sz="2200" u="sng">
                <a:solidFill>
                  <a:srgbClr val="0000FF"/>
                </a:solidFill>
              </a:rPr>
              <a:t>← NGI TRUST funding</a:t>
            </a:r>
            <a:r>
              <a:rPr baseline="30000" lang="en-US" sz="2200">
                <a:solidFill>
                  <a:srgbClr val="0000FF"/>
                </a:solidFill>
              </a:rPr>
              <a:t>c</a:t>
            </a:r>
            <a:endParaRPr baseline="30000" sz="2200">
              <a:solidFill>
                <a:srgbClr val="0000FF"/>
              </a:solidFill>
            </a:endParaRPr>
          </a:p>
          <a:p>
            <a:pPr indent="-3683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•"/>
            </a:pPr>
            <a:r>
              <a:rPr lang="en-US" sz="2200">
                <a:solidFill>
                  <a:srgbClr val="0000FF"/>
                </a:solidFill>
              </a:rPr>
              <a:t>Create specification for consent</a:t>
            </a:r>
            <a:endParaRPr sz="2200">
              <a:solidFill>
                <a:srgbClr val="0000FF"/>
              </a:solidFill>
            </a:endParaRPr>
          </a:p>
          <a:p>
            <a:pPr indent="-3683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•"/>
            </a:pPr>
            <a:r>
              <a:rPr lang="en-US" sz="2200">
                <a:solidFill>
                  <a:srgbClr val="0000FF"/>
                </a:solidFill>
              </a:rPr>
              <a:t>Verifiable, transparent, accountable</a:t>
            </a:r>
            <a:endParaRPr sz="2200">
              <a:solidFill>
                <a:srgbClr val="0000FF"/>
              </a:solidFill>
            </a:endParaRPr>
          </a:p>
          <a:p>
            <a:pPr indent="-3683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•"/>
            </a:pPr>
            <a:r>
              <a:rPr lang="en-US" sz="2200">
                <a:solidFill>
                  <a:srgbClr val="0000FF"/>
                </a:solidFill>
              </a:rPr>
              <a:t>Implementations and Protocols</a:t>
            </a:r>
            <a:endParaRPr sz="2200">
              <a:solidFill>
                <a:srgbClr val="0000FF"/>
              </a:solidFill>
            </a:endParaRPr>
          </a:p>
        </p:txBody>
      </p:sp>
      <p:sp>
        <p:nvSpPr>
          <p:cNvPr id="95" name="Google Shape;95;p4"/>
          <p:cNvSpPr txBox="1"/>
          <p:nvPr/>
        </p:nvSpPr>
        <p:spPr>
          <a:xfrm>
            <a:off x="5535750" y="6721475"/>
            <a:ext cx="568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4"/>
          <p:cNvSpPr txBox="1"/>
          <p:nvPr/>
        </p:nvSpPr>
        <p:spPr>
          <a:xfrm>
            <a:off x="217100" y="6226475"/>
            <a:ext cx="49200" cy="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4"/>
          <p:cNvSpPr txBox="1"/>
          <p:nvPr/>
        </p:nvSpPr>
        <p:spPr>
          <a:xfrm>
            <a:off x="6559625" y="5553950"/>
            <a:ext cx="5490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a “Creating A Vocabulary for Data Privacy”. Pandit and Polleres et al.  </a:t>
            </a:r>
            <a:r>
              <a:rPr lang="en-US" sz="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https://doi.org/10.1007/978-3-030-33246-4_44</a:t>
            </a: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b RISKY: Exploring privacy risks of technologies using knowledge graphs  </a:t>
            </a:r>
            <a:r>
              <a:rPr lang="en-US" sz="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https://harshp.com/research/projects/risky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c Privacy as Expected: Consent Gateway project </a:t>
            </a:r>
            <a:r>
              <a:rPr lang="en-US" sz="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https://privacy-as-expected.org/</a:t>
            </a:r>
            <a:r>
              <a:rPr lang="en-US" sz="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"/>
          <p:cNvSpPr txBox="1"/>
          <p:nvPr>
            <p:ph idx="1" type="body"/>
          </p:nvPr>
        </p:nvSpPr>
        <p:spPr>
          <a:xfrm>
            <a:off x="838200" y="1346200"/>
            <a:ext cx="10515600" cy="4823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15265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US"/>
              <a:t>Academic: </a:t>
            </a:r>
            <a:r>
              <a:rPr b="1" lang="en-US">
                <a:solidFill>
                  <a:srgbClr val="0000FF"/>
                </a:solidFill>
              </a:rPr>
              <a:t>DPV is the most comprehensive vocabulary within the SotA</a:t>
            </a:r>
            <a:endParaRPr b="1">
              <a:solidFill>
                <a:srgbClr val="0000FF"/>
              </a:solidFill>
            </a:endParaRPr>
          </a:p>
          <a:p>
            <a:pPr indent="-215265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US"/>
              <a:t>Industry: </a:t>
            </a:r>
            <a:endParaRPr/>
          </a:p>
          <a:p>
            <a:pPr indent="-278765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AutoNum type="alphaLcPeriod"/>
            </a:pPr>
            <a:r>
              <a:rPr lang="en-US"/>
              <a:t>Thomson Reuters</a:t>
            </a:r>
            <a:endParaRPr/>
          </a:p>
          <a:p>
            <a:pPr indent="-278765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AutoNum type="alphaLcPeriod"/>
            </a:pPr>
            <a:r>
              <a:rPr lang="en-US"/>
              <a:t>Deutsche Telekom AG</a:t>
            </a:r>
            <a:endParaRPr/>
          </a:p>
          <a:p>
            <a:pPr indent="-278765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AutoNum type="alphaLcPeriod"/>
            </a:pPr>
            <a:r>
              <a:rPr lang="en-US"/>
              <a:t>PROXIMUS</a:t>
            </a:r>
            <a:endParaRPr/>
          </a:p>
          <a:p>
            <a:pPr indent="-278765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AutoNum type="alphaLcPeriod"/>
            </a:pPr>
            <a:r>
              <a:rPr lang="en-US"/>
              <a:t>Signatu AG</a:t>
            </a:r>
            <a:endParaRPr/>
          </a:p>
          <a:p>
            <a:pPr indent="-215265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US"/>
              <a:t>Personal Involvement:</a:t>
            </a:r>
            <a:endParaRPr/>
          </a:p>
          <a:p>
            <a:pPr indent="-278765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AutoNum type="alphaLcPeriod"/>
            </a:pPr>
            <a:r>
              <a:rPr lang="en-US"/>
              <a:t>Feedback to ISO/IEC WG in Privacy Engineering e.g. 27560 Consent Record</a:t>
            </a:r>
            <a:endParaRPr/>
          </a:p>
          <a:p>
            <a:pPr indent="-278765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AutoNum type="alphaLcPeriod"/>
            </a:pPr>
            <a:r>
              <a:rPr lang="en-US"/>
              <a:t>Kantara Initiative: Consent and Personal Data Receipts</a:t>
            </a:r>
            <a:endParaRPr/>
          </a:p>
          <a:p>
            <a:pPr indent="-278765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16666"/>
              <a:buAutoNum type="alphaLcPeriod"/>
            </a:pPr>
            <a:r>
              <a:rPr b="1" lang="en-US">
                <a:solidFill>
                  <a:srgbClr val="0000FF"/>
                </a:solidFill>
              </a:rPr>
              <a:t>Career-defining work as author of DPV and chair of DPVCG</a:t>
            </a:r>
            <a:endParaRPr b="1">
              <a:solidFill>
                <a:srgbClr val="0000FF"/>
              </a:solidFill>
            </a:endParaRPr>
          </a:p>
          <a:p>
            <a:pPr indent="-215265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US"/>
              <a:t>Future Efforts:</a:t>
            </a:r>
            <a:endParaRPr/>
          </a:p>
          <a:p>
            <a:pPr indent="-278765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AutoNum type="alphaLcPeriod"/>
            </a:pPr>
            <a:r>
              <a:rPr lang="en-US"/>
              <a:t>Increase industry adoption through tools and documentation</a:t>
            </a:r>
            <a:endParaRPr/>
          </a:p>
          <a:p>
            <a:pPr indent="-278765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AutoNum type="alphaLcPeriod"/>
            </a:pPr>
            <a:r>
              <a:rPr lang="en-US"/>
              <a:t>Encourage research &amp; development of interoperable solutions</a:t>
            </a:r>
            <a:endParaRPr/>
          </a:p>
          <a:p>
            <a:pPr indent="-278765" lvl="1" marL="685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6666"/>
              <a:buAutoNum type="alphaLcPeriod"/>
            </a:pPr>
            <a:r>
              <a:rPr lang="en-US"/>
              <a:t>Propose standard adoption to EU ISA² Programme</a:t>
            </a:r>
            <a:endParaRPr/>
          </a:p>
        </p:txBody>
      </p:sp>
      <p:sp>
        <p:nvSpPr>
          <p:cNvPr id="103" name="Google Shape;103;p6"/>
          <p:cNvSpPr txBox="1"/>
          <p:nvPr>
            <p:ph type="title"/>
          </p:nvPr>
        </p:nvSpPr>
        <p:spPr>
          <a:xfrm>
            <a:off x="1426603" y="140538"/>
            <a:ext cx="8860397" cy="7100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en-US"/>
              <a:t>Conclusions and Impact</a:t>
            </a:r>
            <a:endParaRPr/>
          </a:p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bf16a92352_0_1"/>
          <p:cNvSpPr txBox="1"/>
          <p:nvPr>
            <p:ph idx="1" type="body"/>
          </p:nvPr>
        </p:nvSpPr>
        <p:spPr>
          <a:xfrm>
            <a:off x="838200" y="1346200"/>
            <a:ext cx="10515600" cy="4824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300037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PhD Mar 2016 -- May 2021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00037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Funding awards</a:t>
            </a:r>
            <a:endParaRPr/>
          </a:p>
          <a:p>
            <a:pPr indent="-30003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IRC Research Fellowship (2 years): Oct 2020 -- Sep 2022</a:t>
            </a:r>
            <a:endParaRPr/>
          </a:p>
          <a:p>
            <a:pPr indent="-30003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NGI TRUST (H2020) Project (6 months): Oct 2020 -- Jun 2021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0037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Freedom for exploring networks and opportunities</a:t>
            </a:r>
            <a:endParaRPr/>
          </a:p>
          <a:p>
            <a:pPr indent="-30003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Legal data → EU Datathon (1st place) → EU Publications Office</a:t>
            </a:r>
            <a:endParaRPr/>
          </a:p>
          <a:p>
            <a:pPr indent="-30003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Join DPVCG → Author/Editor of DPV → Co-Chair</a:t>
            </a:r>
            <a:endParaRPr/>
          </a:p>
          <a:p>
            <a:pPr indent="-30003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Join NSAI &amp; ISO WG → Contribute to 27560 standard on Consent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0037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Research Supervision &amp; Teaching</a:t>
            </a:r>
            <a:endParaRPr/>
          </a:p>
          <a:p>
            <a:pPr indent="-30003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Taught Concurrent System to Third Year Undergraduate (CompSci)</a:t>
            </a:r>
            <a:endParaRPr/>
          </a:p>
          <a:p>
            <a:pPr indent="-30003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Supervising Undergraduate &amp; MSc Projects ; Mentor PhD Students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50"/>
          </a:p>
          <a:p>
            <a:pPr indent="-300037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Organisation and Activities: </a:t>
            </a:r>
            <a:endParaRPr/>
          </a:p>
          <a:p>
            <a:pPr indent="-30003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4000"/>
              <a:buChar char="•"/>
            </a:pPr>
            <a:r>
              <a:rPr lang="en-US"/>
              <a:t>Chair for LegalTech track at SEMANTiCS conference (Sep’20, Oct’21)</a:t>
            </a:r>
            <a:endParaRPr sz="1250"/>
          </a:p>
          <a:p>
            <a:pPr indent="-30003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Chair for COnSeNT workshop at Euro Security &amp; Privacy (Oct’21)</a:t>
            </a:r>
            <a:endParaRPr/>
          </a:p>
          <a:p>
            <a:pPr indent="-30003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5000"/>
              <a:buChar char="•"/>
            </a:pPr>
            <a:r>
              <a:rPr lang="en-US"/>
              <a:t>Chair of W3C Consent Community Group (formed 2021)</a:t>
            </a:r>
            <a:endParaRPr/>
          </a:p>
        </p:txBody>
      </p:sp>
      <p:sp>
        <p:nvSpPr>
          <p:cNvPr id="111" name="Google Shape;111;gbf16a92352_0_1"/>
          <p:cNvSpPr txBox="1"/>
          <p:nvPr>
            <p:ph type="title"/>
          </p:nvPr>
        </p:nvSpPr>
        <p:spPr>
          <a:xfrm>
            <a:off x="1426603" y="140538"/>
            <a:ext cx="8860500" cy="710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Career under ADAPT</a:t>
            </a:r>
            <a:endParaRPr/>
          </a:p>
        </p:txBody>
      </p:sp>
      <p:sp>
        <p:nvSpPr>
          <p:cNvPr id="112" name="Google Shape;112;gbf16a92352_0_1"/>
          <p:cNvSpPr txBox="1"/>
          <p:nvPr>
            <p:ph idx="12" type="sldNum"/>
          </p:nvPr>
        </p:nvSpPr>
        <p:spPr>
          <a:xfrm>
            <a:off x="9254069" y="6356350"/>
            <a:ext cx="27432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"/>
          <p:cNvSpPr txBox="1"/>
          <p:nvPr>
            <p:ph idx="12" type="sldNum"/>
          </p:nvPr>
        </p:nvSpPr>
        <p:spPr>
          <a:xfrm>
            <a:off x="9254069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7"/>
          <p:cNvSpPr txBox="1"/>
          <p:nvPr>
            <p:ph idx="1" type="body"/>
          </p:nvPr>
        </p:nvSpPr>
        <p:spPr>
          <a:xfrm>
            <a:off x="1633329" y="2076113"/>
            <a:ext cx="6194657" cy="22954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Harshvardhan J. Pandit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harshvardhan.pandit@adaptcentre.ie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@coolharsh55</a:t>
            </a:r>
            <a:endParaRPr/>
          </a:p>
        </p:txBody>
      </p:sp>
      <p:sp>
        <p:nvSpPr>
          <p:cNvPr id="119" name="Google Shape;119;p7"/>
          <p:cNvSpPr txBox="1"/>
          <p:nvPr>
            <p:ph idx="2" type="body"/>
          </p:nvPr>
        </p:nvSpPr>
        <p:spPr>
          <a:xfrm>
            <a:off x="1633538" y="923925"/>
            <a:ext cx="6194425" cy="8747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-US"/>
              <a:t>Data Privacy Vocabulary (DPV)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1">
      <a:dk1>
        <a:srgbClr val="000000"/>
      </a:dk1>
      <a:lt1>
        <a:srgbClr val="FFFFFF"/>
      </a:lt1>
      <a:dk2>
        <a:srgbClr val="16575E"/>
      </a:dk2>
      <a:lt2>
        <a:srgbClr val="E7E6E6"/>
      </a:lt2>
      <a:accent1>
        <a:srgbClr val="574099"/>
      </a:accent1>
      <a:accent2>
        <a:srgbClr val="6992CC"/>
      </a:accent2>
      <a:accent3>
        <a:srgbClr val="63B4B6"/>
      </a:accent3>
      <a:accent4>
        <a:srgbClr val="03B89D"/>
      </a:accent4>
      <a:accent5>
        <a:srgbClr val="89C665"/>
      </a:accent5>
      <a:accent6>
        <a:srgbClr val="67BB51"/>
      </a:accent6>
      <a:hlink>
        <a:srgbClr val="773393"/>
      </a:hlink>
      <a:folHlink>
        <a:srgbClr val="5ABC5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2020-03-25T20:24:27Z</dcterms:created>
  <dc:creator>Jenny Margaret Walsh</dc:creator>
</cp:coreProperties>
</file>