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Lato"/>
      <p:regular r:id="rId31"/>
      <p:bold r:id="rId32"/>
      <p:italic r:id="rId33"/>
      <p:boldItalic r:id="rId34"/>
    </p:embeddedFont>
    <p:embeddedFont>
      <p:font typeface="Roboto Mono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D88C00B-FE0C-49CB-8E58-6AEA6E09E0C3}">
  <a:tblStyle styleId="{9D88C00B-FE0C-49CB-8E58-6AEA6E09E0C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-italic.fntdata"/><Relationship Id="rId10" Type="http://schemas.openxmlformats.org/officeDocument/2006/relationships/slide" Target="slides/slide4.xml"/><Relationship Id="rId32" Type="http://schemas.openxmlformats.org/officeDocument/2006/relationships/font" Target="fonts/Lato-bold.fntdata"/><Relationship Id="rId13" Type="http://schemas.openxmlformats.org/officeDocument/2006/relationships/slide" Target="slides/slide7.xml"/><Relationship Id="rId35" Type="http://schemas.openxmlformats.org/officeDocument/2006/relationships/font" Target="fonts/RobotoMono-regular.fntdata"/><Relationship Id="rId12" Type="http://schemas.openxmlformats.org/officeDocument/2006/relationships/slide" Target="slides/slide6.xml"/><Relationship Id="rId34" Type="http://schemas.openxmlformats.org/officeDocument/2006/relationships/font" Target="fonts/Lato-boldItalic.fntdata"/><Relationship Id="rId15" Type="http://schemas.openxmlformats.org/officeDocument/2006/relationships/slide" Target="slides/slide9.xml"/><Relationship Id="rId37" Type="http://schemas.openxmlformats.org/officeDocument/2006/relationships/font" Target="fonts/RobotoMono-italic.fntdata"/><Relationship Id="rId14" Type="http://schemas.openxmlformats.org/officeDocument/2006/relationships/slide" Target="slides/slide8.xml"/><Relationship Id="rId36" Type="http://schemas.openxmlformats.org/officeDocument/2006/relationships/font" Target="fonts/RobotoMono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RobotoMon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5b9386f9b_1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5b9386f9b_1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5b9386f9b_1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5b9386f9b_1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5b9386f9b_1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e5b9386f9b_1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5b9386f9b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5b9386f9b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5b9386f9b_1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e5b9386f9b_1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5b9386f9b_1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e5b9386f9b_1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5b9386f9b_1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5b9386f9b_1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5b9386f9b_1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5b9386f9b_1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5b9386f9b_1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e5b9386f9b_1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5b9386f9b_1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e5b9386f9b_1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5b9386f9b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5b9386f9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5b9386f9b_3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5b9386f9b_3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5b9386f9b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e5b9386f9b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53c59c1eb_0_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e53c59c1eb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5b9386f9b_1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e5b9386f9b_1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53c59c1eb_0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53c59c1eb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5b9386f9b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5b9386f9b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5b9386f9b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5b9386f9b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5b9386f9b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e5b9386f9b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5b9386f9b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e5b9386f9b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5b9386f9b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5b9386f9b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5b9386f9b_1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5b9386f9b_1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5b9386f9b_1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5b9386f9b_1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24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hyperlink" Target="https://w3id.org/duodrl/repo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hyperlink" Target="https://skos-play.sparna.fr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3233/SW-243583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hyperlink" Target="https://doi.org/10.3233/SW-243583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://purl.obolibrary.org/obo/du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3.org/community/odrl/" TargetMode="External"/><Relationship Id="rId4" Type="http://schemas.openxmlformats.org/officeDocument/2006/relationships/hyperlink" Target="https://www.w3.org/TR/odrl-model/" TargetMode="External"/><Relationship Id="rId10" Type="http://schemas.openxmlformats.org/officeDocument/2006/relationships/image" Target="../media/image10.png"/><Relationship Id="rId9" Type="http://schemas.openxmlformats.org/officeDocument/2006/relationships/image" Target="../media/image8.png"/><Relationship Id="rId5" Type="http://schemas.openxmlformats.org/officeDocument/2006/relationships/hyperlink" Target="https://www.w3.org/TR/odrl-vocab/" TargetMode="External"/><Relationship Id="rId6" Type="http://schemas.openxmlformats.org/officeDocument/2006/relationships/hyperlink" Target="https://w3c.github.io/odrl/bp/" TargetMode="External"/><Relationship Id="rId7" Type="http://schemas.openxmlformats.org/officeDocument/2006/relationships/hyperlink" Target="https://w3c.github.io/odrl/profile-bp/" TargetMode="External"/><Relationship Id="rId8" Type="http://schemas.openxmlformats.org/officeDocument/2006/relationships/hyperlink" Target="https://w3c.github.io/odrl/formal-semantic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Enhancing Data Use Ontology (DUO) </a:t>
            </a:r>
            <a:br>
              <a:rPr lang="en-GB" sz="32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32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for Health-Data Sharing </a:t>
            </a:r>
            <a:br>
              <a:rPr lang="en-GB" sz="32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32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by Extending it with </a:t>
            </a:r>
            <a:r>
              <a:rPr b="1" lang="en-GB" sz="3200" u="sng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ODRL</a:t>
            </a:r>
            <a:r>
              <a:rPr lang="en-GB" sz="32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GB" sz="3200" u="sng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DPV</a:t>
            </a:r>
            <a:endParaRPr b="1" sz="3200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Open Sans"/>
                <a:ea typeface="Open Sans"/>
                <a:cs typeface="Open Sans"/>
                <a:sym typeface="Open Sans"/>
              </a:rPr>
              <a:t>Harshvardhan Pandit, ADAPT - Dublin City Uni., Ireland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Open Sans"/>
                <a:ea typeface="Open Sans"/>
                <a:cs typeface="Open Sans"/>
                <a:sym typeface="Open Sans"/>
              </a:rPr>
              <a:t>Beatriz Esteves, Uni. Ghent – imec, Belgium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762" y="-10175"/>
            <a:ext cx="1235150" cy="95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7000" y="334825"/>
            <a:ext cx="887100" cy="2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3771" y="-10251"/>
            <a:ext cx="1235154" cy="98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027" y="3882200"/>
            <a:ext cx="1937299" cy="110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1809" y="184170"/>
            <a:ext cx="744925" cy="447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sign&#10;&#10;Description automatically generated" id="61" name="Google Shape;61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45" y="166591"/>
            <a:ext cx="801949" cy="6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Enhancing DUO with ODRL</a:t>
            </a:r>
            <a:endParaRPr b="1" sz="25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6370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/>
          <p:nvPr/>
        </p:nvSpPr>
        <p:spPr>
          <a:xfrm>
            <a:off x="1507325" y="1135850"/>
            <a:ext cx="971700" cy="28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535625" y="2059800"/>
            <a:ext cx="2664900" cy="28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504825" y="3583775"/>
            <a:ext cx="1809600" cy="285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>
            <a:off x="2479025" y="3078950"/>
            <a:ext cx="1685700" cy="572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5122075" y="159650"/>
            <a:ext cx="3650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odrl:Set = conditions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odrl:Offer = offer to use data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odrl:Request = request to use data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odrl:Agreement = approved request with one or more offers</a:t>
            </a:r>
            <a:endParaRPr b="1"/>
          </a:p>
        </p:txBody>
      </p:sp>
      <p:sp>
        <p:nvSpPr>
          <p:cNvPr id="127" name="Google Shape;127;p22"/>
          <p:cNvSpPr txBox="1"/>
          <p:nvPr/>
        </p:nvSpPr>
        <p:spPr>
          <a:xfrm>
            <a:off x="5043500" y="2278825"/>
            <a:ext cx="3650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Permission = allowed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Prohibition = not allowed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Obligation = MUST be done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Duty = MUST be done after something</a:t>
            </a:r>
            <a:endParaRPr b="1"/>
          </a:p>
        </p:txBody>
      </p:sp>
      <p:cxnSp>
        <p:nvCxnSpPr>
          <p:cNvPr id="128" name="Google Shape;128;p22"/>
          <p:cNvCxnSpPr/>
          <p:nvPr/>
        </p:nvCxnSpPr>
        <p:spPr>
          <a:xfrm flipH="1" rot="10800000">
            <a:off x="2657475" y="964475"/>
            <a:ext cx="2471700" cy="257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22"/>
          <p:cNvCxnSpPr/>
          <p:nvPr/>
        </p:nvCxnSpPr>
        <p:spPr>
          <a:xfrm>
            <a:off x="3388525" y="2278813"/>
            <a:ext cx="1683600" cy="207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22"/>
          <p:cNvSpPr txBox="1"/>
          <p:nvPr/>
        </p:nvSpPr>
        <p:spPr>
          <a:xfrm>
            <a:off x="4838700" y="3688525"/>
            <a:ext cx="365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Constraints can be any triple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&lt;subject&gt; &lt;relation&gt; &lt;object&gt;</a:t>
            </a:r>
            <a:endParaRPr b="1"/>
          </a:p>
        </p:txBody>
      </p:sp>
      <p:cxnSp>
        <p:nvCxnSpPr>
          <p:cNvPr id="131" name="Google Shape;131;p22"/>
          <p:cNvCxnSpPr>
            <a:endCxn id="130" idx="1"/>
          </p:cNvCxnSpPr>
          <p:nvPr/>
        </p:nvCxnSpPr>
        <p:spPr>
          <a:xfrm>
            <a:off x="4212300" y="3376525"/>
            <a:ext cx="626400" cy="619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Proof of Concept: matching offers with requests</a:t>
            </a:r>
            <a:endParaRPr b="1" sz="25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7" name="Google Shape;137;p23"/>
          <p:cNvGraphicFramePr/>
          <p:nvPr/>
        </p:nvGraphicFramePr>
        <p:xfrm>
          <a:off x="1493050" y="112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{9D88C00B-FE0C-49CB-8E58-6AEA6E09E0C3}</a:tableStyleId>
              </a:tblPr>
              <a:tblGrid>
                <a:gridCol w="774225"/>
                <a:gridCol w="828225"/>
                <a:gridCol w="720225"/>
                <a:gridCol w="801275"/>
                <a:gridCol w="720225"/>
                <a:gridCol w="666225"/>
                <a:gridCol w="1647500"/>
              </a:tblGrid>
              <a:tr h="333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DUO term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Constraint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Offer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Rule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Request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Decision</a:t>
                      </a:r>
                      <a:endParaRPr b="1"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800"/>
                        <a:t>Reason</a:t>
                      </a:r>
                      <a:endParaRPr b="1" sz="800"/>
                    </a:p>
                  </a:txBody>
                  <a:tcPr marT="91425" marB="91425" marR="91425" marL="91425"/>
                </a:tc>
              </a:tr>
              <a:tr h="35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Location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Spain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Permission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Europe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DENY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800"/>
                        <a:t>Europe ⊈ Spain</a:t>
                      </a:r>
                      <a:endParaRPr i="1" sz="800"/>
                    </a:p>
                  </a:txBody>
                  <a:tcPr marT="91425" marB="91425" marR="91425" marL="91425"/>
                </a:tc>
              </a:tr>
              <a:tr h="35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Location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Europe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Permission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Spain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GRANT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800"/>
                        <a:t>Spain ⊆ Europe</a:t>
                      </a:r>
                      <a:endParaRPr i="1" sz="800"/>
                    </a:p>
                  </a:txBody>
                  <a:tcPr marT="91425" marB="91425" marR="91425" marL="91425"/>
                </a:tc>
              </a:tr>
              <a:tr h="35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Location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Spain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Prohibition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Europe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DENY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800"/>
                        <a:t>Europe ∩ Spain  ≠ ∅</a:t>
                      </a:r>
                      <a:endParaRPr i="1" sz="800"/>
                    </a:p>
                  </a:txBody>
                  <a:tcPr marT="91425" marB="91425" marR="91425" marL="91425"/>
                </a:tc>
              </a:tr>
              <a:tr h="35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Location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Europe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Prohibition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Spain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DENY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800"/>
                        <a:t>Spain ∩ Europe  ≠ ∅</a:t>
                      </a:r>
                      <a:endParaRPr i="1" sz="800"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GS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Location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UK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Prohibition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Spain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GRANT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800"/>
                        <a:t>Spain ∩ UK  = ∅</a:t>
                      </a:r>
                      <a:endParaRPr i="1" sz="800"/>
                    </a:p>
                  </a:txBody>
                  <a:tcPr marT="91425" marB="91425" marR="91425" marL="91425"/>
                </a:tc>
              </a:tr>
              <a:tr h="35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GRU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Purpose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HMB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Permission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DS-Cancer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GRANT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800"/>
                        <a:t>DS-Cancer ⊆ HMB</a:t>
                      </a:r>
                      <a:endParaRPr i="1" sz="800"/>
                    </a:p>
                  </a:txBody>
                  <a:tcPr marT="91425" marB="91425" marR="91425" marL="91425"/>
                </a:tc>
              </a:tr>
              <a:tr h="35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GRU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Purpose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DS-Cancer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Prohibition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HMB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DENY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800"/>
                        <a:t>HMB ∩ DS-Cancer  ≠ ∅</a:t>
                      </a:r>
                      <a:endParaRPr i="1" sz="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Proof of Concept</a:t>
            </a:r>
            <a:endParaRPr b="1" sz="2500">
              <a:solidFill>
                <a:srgbClr val="4055A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GUI interface</a:t>
            </a:r>
            <a:endParaRPr b="1" sz="2500">
              <a:solidFill>
                <a:srgbClr val="4055A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975" y="232100"/>
            <a:ext cx="5956276" cy="44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311700" y="12858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https://w3id.org/duodrl/repo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Benefits of ODRL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Using ODRL solves the challenges for having a standardised representation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It is a W3C standard - so we have interoperability and consistency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All tools can use the information in the same manner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We have a good way to define how datasets should be represented (odrl:Offer) and requests (odrl:Request) and do the matching between them (odrl:Agreement)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Remaining challenge: Where do we get the concepts like purpose, consent, and the legal stuff from? → DPV!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Privacy Vocabulary (DPV)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246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Developed by the W3C Data PRivacy Vocabularies and Controls Community Group (DPVCG)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Defines an 'ontology' for defining how data and technologies are used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>
                <a:solidFill>
                  <a:schemeClr val="dk1"/>
                </a:solidFill>
              </a:rPr>
              <a:t>Provides 'taxonomies' for using the concepts in practical use-cases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5417" y="898687"/>
            <a:ext cx="6166905" cy="41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599" y="315350"/>
            <a:ext cx="7305376" cy="46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/>
          <p:nvPr>
            <p:ph type="title"/>
          </p:nvPr>
        </p:nvSpPr>
        <p:spPr>
          <a:xfrm>
            <a:off x="172300" y="28875"/>
            <a:ext cx="276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DPV Taxonomies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243375" y="515225"/>
            <a:ext cx="2328300" cy="21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DPV provides rich hierarchical trees in top-down fashion that go from abstract to more specific concepts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6172800" y="4727325"/>
            <a:ext cx="265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</a:rPr>
              <a:t>generated by SKOSPlay </a:t>
            </a:r>
            <a:r>
              <a:rPr lang="en-GB" sz="800" u="sng">
                <a:solidFill>
                  <a:srgbClr val="43434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https://skos-play.sparna.fr/</a:t>
            </a:r>
            <a:r>
              <a:rPr lang="en-GB" sz="800">
                <a:solidFill>
                  <a:srgbClr val="434343"/>
                </a:solidFill>
              </a:rPr>
              <a:t> </a:t>
            </a:r>
            <a:endParaRPr sz="800">
              <a:solidFill>
                <a:srgbClr val="434343"/>
              </a:solidFill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243375" y="3389550"/>
            <a:ext cx="43287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E.g. Purpose taxonomy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Purpose → Service Provision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Service Provision → Service Personalisation Service Personalisation → Personalised Benefits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3007525" y="2164550"/>
            <a:ext cx="493200" cy="207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7"/>
          <p:cNvSpPr/>
          <p:nvPr/>
        </p:nvSpPr>
        <p:spPr>
          <a:xfrm>
            <a:off x="3750475" y="3702825"/>
            <a:ext cx="781200" cy="207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7"/>
          <p:cNvSpPr/>
          <p:nvPr/>
        </p:nvSpPr>
        <p:spPr>
          <a:xfrm>
            <a:off x="4567261" y="4398150"/>
            <a:ext cx="917400" cy="207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6393650" y="4398150"/>
            <a:ext cx="917400" cy="207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Contextual Information</a:t>
            </a: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017725"/>
            <a:ext cx="5186627" cy="3631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5734825" y="1125350"/>
            <a:ext cx="195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Duration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Scale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Frequency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Status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Audits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Compliance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Location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6913600" y="1125350"/>
            <a:ext cx="195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Jurisdiction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Adequacy Decisions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Data Source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Automation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Storage conditions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Decision Making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Human Involvement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Consequences &amp; Impacts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Technologies and Implementations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11700" y="1152475"/>
            <a:ext cx="317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"Technology" is how you implement a process.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It can be a service, tool, or a system you develop, reuse, or purchase from a vendor.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Representing them is important to provide </a:t>
            </a:r>
            <a:r>
              <a:rPr i="1" lang="en-GB">
                <a:solidFill>
                  <a:schemeClr val="dk1"/>
                </a:solidFill>
              </a:rPr>
              <a:t>practical knowledge </a:t>
            </a:r>
            <a:r>
              <a:rPr lang="en-GB">
                <a:solidFill>
                  <a:schemeClr val="dk1"/>
                </a:solidFill>
              </a:rPr>
              <a:t>about personal data and its processing.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1423" y="861575"/>
            <a:ext cx="5397048" cy="3818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9"/>
          <p:cNvGrpSpPr/>
          <p:nvPr/>
        </p:nvGrpSpPr>
        <p:grpSpPr>
          <a:xfrm>
            <a:off x="6167525" y="3225949"/>
            <a:ext cx="1394924" cy="1394924"/>
            <a:chOff x="6362600" y="3622624"/>
            <a:chExt cx="1394924" cy="1394924"/>
          </a:xfrm>
        </p:grpSpPr>
        <p:pic>
          <p:nvPicPr>
            <p:cNvPr id="187" name="Google Shape;187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62600" y="3622624"/>
              <a:ext cx="1394924" cy="1394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9"/>
            <p:cNvSpPr txBox="1"/>
            <p:nvPr/>
          </p:nvSpPr>
          <p:spPr>
            <a:xfrm>
              <a:off x="6536563" y="4023550"/>
              <a:ext cx="1047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</a:rPr>
                <a:t>how do we specify use of data when "AI technologies" are involved?</a:t>
              </a:r>
              <a:endParaRPr sz="8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DPV for DPIA and Risk Assessments</a:t>
            </a:r>
            <a:endParaRPr/>
          </a:p>
        </p:txBody>
      </p:sp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152475"/>
            <a:ext cx="4233100" cy="39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925" y="1659100"/>
            <a:ext cx="4004075" cy="240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B3297"/>
                </a:solidFill>
                <a:latin typeface="Lato"/>
                <a:ea typeface="Lato"/>
                <a:cs typeface="Lato"/>
                <a:sym typeface="Lato"/>
              </a:rPr>
              <a:t>Maintaining consent records using DPV based on ISO/IEC TS 27560:2023</a:t>
            </a:r>
            <a:endParaRPr b="1" sz="2000">
              <a:solidFill>
                <a:srgbClr val="0B329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50" y="1228775"/>
            <a:ext cx="3301377" cy="15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028" y="1682850"/>
            <a:ext cx="5413999" cy="3460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1"/>
          <p:cNvSpPr txBox="1"/>
          <p:nvPr/>
        </p:nvSpPr>
        <p:spPr>
          <a:xfrm>
            <a:off x="-102725" y="1121438"/>
            <a:ext cx="20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26" y="3136025"/>
            <a:ext cx="3037850" cy="17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1"/>
          <p:cNvSpPr txBox="1"/>
          <p:nvPr>
            <p:ph type="title"/>
          </p:nvPr>
        </p:nvSpPr>
        <p:spPr>
          <a:xfrm>
            <a:off x="139350" y="1102475"/>
            <a:ext cx="2096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(1) consent has a 'legally relevant'  lifecycle</a:t>
            </a:r>
            <a:endParaRPr sz="1400"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7" name="Google Shape;207;p31"/>
          <p:cNvCxnSpPr/>
          <p:nvPr/>
        </p:nvCxnSpPr>
        <p:spPr>
          <a:xfrm rot="-5400000">
            <a:off x="715500" y="1635875"/>
            <a:ext cx="453000" cy="339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8" name="Google Shape;208;p31"/>
          <p:cNvSpPr txBox="1"/>
          <p:nvPr>
            <p:ph type="title"/>
          </p:nvPr>
        </p:nvSpPr>
        <p:spPr>
          <a:xfrm>
            <a:off x="2246250" y="3898550"/>
            <a:ext cx="20967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(3) tools and automation requires information in interoperable and machine-readable form</a:t>
            </a:r>
            <a:endParaRPr sz="1400"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9" name="Google Shape;209;p31"/>
          <p:cNvCxnSpPr/>
          <p:nvPr/>
        </p:nvCxnSpPr>
        <p:spPr>
          <a:xfrm>
            <a:off x="2249100" y="3393950"/>
            <a:ext cx="1045500" cy="504600"/>
          </a:xfrm>
          <a:prstGeom prst="curvedConnector3">
            <a:avLst>
              <a:gd fmla="val 9007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0" name="Google Shape;210;p31"/>
          <p:cNvSpPr txBox="1"/>
          <p:nvPr>
            <p:ph type="title"/>
          </p:nvPr>
        </p:nvSpPr>
        <p:spPr>
          <a:xfrm>
            <a:off x="6316925" y="985150"/>
            <a:ext cx="27549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C343D"/>
                </a:solidFill>
                <a:latin typeface="Lato"/>
                <a:ea typeface="Lato"/>
                <a:cs typeface="Lato"/>
                <a:sym typeface="Lato"/>
              </a:rPr>
              <a:t>(2) records are maintained for legal obligation and also organisation's needs, we map ISO with GDPR</a:t>
            </a:r>
            <a:endParaRPr sz="1400">
              <a:solidFill>
                <a:srgbClr val="0C343D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1" name="Google Shape;211;p31"/>
          <p:cNvCxnSpPr>
            <a:endCxn id="210" idx="1"/>
          </p:cNvCxnSpPr>
          <p:nvPr/>
        </p:nvCxnSpPr>
        <p:spPr>
          <a:xfrm rot="-5400000">
            <a:off x="5837225" y="1228150"/>
            <a:ext cx="522600" cy="4368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Introductions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Our understanding of DUO and DUC/CCE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What is the Data Privacy Vocabulary (DPV)?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What is the Open Digital Rights Language (ODRL)?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Using ODRL and DPV to improve DUO + DUC/CCE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Next Steps / Going Forward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Refer to: </a:t>
            </a:r>
            <a:r>
              <a:rPr b="1" lang="en-GB">
                <a:solidFill>
                  <a:schemeClr val="dk1"/>
                </a:solidFill>
              </a:rPr>
              <a:t>Enhancing Data Use Ontology (DUO) for Health-Data Sharing by Extending it with ODRL and DPV</a:t>
            </a:r>
            <a:r>
              <a:rPr lang="en-GB">
                <a:solidFill>
                  <a:schemeClr val="dk1"/>
                </a:solidFill>
              </a:rPr>
              <a:t> by H. J. Pandit and B. Esteves. Semantic Web Journal (2024)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https://doi.org/10.3233/SW-243583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Pan-Jurisdictional KG</a:t>
            </a:r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3" y="591325"/>
            <a:ext cx="8831877" cy="426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Enhancing DUO with ODRL and DPV</a:t>
            </a:r>
            <a:endParaRPr b="1" sz="25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266750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1550" y="1170125"/>
            <a:ext cx="3420049" cy="227688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/>
          <p:nvPr/>
        </p:nvSpPr>
        <p:spPr>
          <a:xfrm>
            <a:off x="1643075" y="2165625"/>
            <a:ext cx="1386000" cy="498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"/>
          <p:cNvSpPr/>
          <p:nvPr/>
        </p:nvSpPr>
        <p:spPr>
          <a:xfrm>
            <a:off x="1759725" y="2767000"/>
            <a:ext cx="1840800" cy="498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3"/>
          <p:cNvSpPr/>
          <p:nvPr/>
        </p:nvSpPr>
        <p:spPr>
          <a:xfrm>
            <a:off x="1912150" y="3540925"/>
            <a:ext cx="2095500" cy="895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What about Health Data Spaces?</a:t>
            </a:r>
            <a:endParaRPr b="1" sz="25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900" y="1159275"/>
            <a:ext cx="1683851" cy="16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5125" y="1017725"/>
            <a:ext cx="5588178" cy="18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1650" y="2962395"/>
            <a:ext cx="4698936" cy="204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900" y="3140299"/>
            <a:ext cx="3536074" cy="11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conclusion… does everything need to change?</a:t>
            </a:r>
            <a:endParaRPr/>
          </a:p>
        </p:txBody>
      </p:sp>
      <p:sp>
        <p:nvSpPr>
          <p:cNvPr id="242" name="Google Shape;242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Not necessary. DUO and CCE/DUC can be 'mapped' to ODRL + DPV as we have shown to keep existing uses consistent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Future developments can utilise ODRL+DPV in various ways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Providing a way for legal compliance with ODRL+DPV is a net benefit for the 'disruption' in change - and also has long term advantages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DUO and CCE/DUC can be continued as a 'wrapper' around ODRL+DPV defined policies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Read our paper for more info!</a:t>
            </a:r>
            <a:endParaRPr b="1" sz="25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825" y="898850"/>
            <a:ext cx="302961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6"/>
          <p:cNvSpPr txBox="1"/>
          <p:nvPr/>
        </p:nvSpPr>
        <p:spPr>
          <a:xfrm>
            <a:off x="311700" y="1050150"/>
            <a:ext cx="48864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Enhancing Data Use Ontology (DUO) for Health-Data Sharing by Extending it with ODRL and DPV</a:t>
            </a:r>
            <a:r>
              <a:rPr lang="en-GB" sz="1800">
                <a:solidFill>
                  <a:schemeClr val="dk1"/>
                </a:solidFill>
              </a:rPr>
              <a:t> 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by H. J. Pandit and B. Esteves. </a:t>
            </a:r>
            <a:br>
              <a:rPr lang="en-GB" sz="1800">
                <a:solidFill>
                  <a:schemeClr val="dk1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Semantic Web Journal (2024) </a:t>
            </a:r>
            <a:r>
              <a:rPr lang="en-GB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https://doi.org/10.3233/SW-243583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DUO - Data Use Ontology</a:t>
            </a:r>
            <a:endParaRPr b="1" sz="25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975" y="1017725"/>
            <a:ext cx="4652038" cy="38209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155000" y="4253700"/>
            <a:ext cx="227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http://purl.obolibrary.org/obo/duo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11700" y="1071825"/>
            <a:ext cx="28344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(GA4GH) Data Use Ontology (DUO) includes terms describing data use conditions, particularly for research data in the health/clinical/biomedical domain.</a:t>
            </a:r>
            <a:endParaRPr i="1"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Datasets are annotated with semantic information using DUO, and then this is used to 'match' available data with requests using the matching algorithm</a:t>
            </a:r>
            <a:endParaRPr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This workflow and modelling is based on </a:t>
            </a:r>
            <a:r>
              <a:rPr b="1" i="1" lang="en-GB" sz="1300" u="sng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practical</a:t>
            </a:r>
            <a:r>
              <a:rPr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needs of organisations involved</a:t>
            </a:r>
            <a:endParaRPr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4055A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Data Use Ontology (DUO)</a:t>
            </a:r>
            <a:endParaRPr b="1" sz="2500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175" y="1094150"/>
            <a:ext cx="32004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933700" y="1094150"/>
            <a:ext cx="33531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DUO aims to define:</a:t>
            </a:r>
            <a:endParaRPr i="1"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permissions e.g. use data for X</a:t>
            </a:r>
            <a:endParaRPr i="1"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prohibitions e.g. don't do Y</a:t>
            </a:r>
            <a:endParaRPr i="1"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constraints e.g. do Z after X</a:t>
            </a:r>
            <a:endParaRPr i="1"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These 'rules' are defined using DUO concepts to create "</a:t>
            </a:r>
            <a:r>
              <a:rPr i="1"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Data Use Limitations</a:t>
            </a:r>
            <a:r>
              <a:rPr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" (DUL) for datasets</a:t>
            </a:r>
            <a:endParaRPr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DUO uses OWL (so it is semantic-aware) and is linked to OBO</a:t>
            </a:r>
            <a:endParaRPr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F2328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DUO and DULs have both machine- and human-readable meaning e.g. code for machine and text for humans</a:t>
            </a:r>
            <a:endParaRPr sz="1300">
              <a:solidFill>
                <a:srgbClr val="1F2328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DUC/CCE for creating "data sharing policies"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Common Conditions of Use Elements (CCE): – a controlled vocabulary representing concepts for use in data sharing policies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>
                <a:solidFill>
                  <a:schemeClr val="dk1"/>
                </a:solidFill>
              </a:rPr>
              <a:t>atomic</a:t>
            </a:r>
            <a:r>
              <a:rPr lang="en-GB">
                <a:solidFill>
                  <a:schemeClr val="dk1"/>
                </a:solidFill>
              </a:rPr>
              <a:t> i.e. each term should represent a single concept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>
                <a:solidFill>
                  <a:schemeClr val="dk1"/>
                </a:solidFill>
              </a:rPr>
              <a:t>no directionality i.e. term should not specify if reuse or sharing is allowed, forbidden, etc.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>
                <a:solidFill>
                  <a:schemeClr val="dk1"/>
                </a:solidFill>
              </a:rPr>
              <a:t>generalised i.e. term should be modular category without conditionality, or dependencies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>
                <a:solidFill>
                  <a:schemeClr val="dk1"/>
                </a:solidFill>
              </a:rPr>
              <a:t>the term should be “widely applicable and relevant”.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Digital Use Conditions (DUC) – a policy expression mechanism to specify rules regarding conditions for sharing and reuse of datasets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>
                <a:solidFill>
                  <a:schemeClr val="dk1"/>
                </a:solidFill>
              </a:rPr>
              <a:t>a condition term, which is a CCE concept;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>
                <a:solidFill>
                  <a:schemeClr val="dk1"/>
                </a:solidFill>
              </a:rPr>
              <a:t>a rule, which is one of Obligatory, Permitted, Forbidden, and No Requirement;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>
                <a:solidFill>
                  <a:schemeClr val="dk1"/>
                </a:solidFill>
              </a:rPr>
              <a:t>a scope, which is either ‘Whole of asset’ by default or ‘Part of asset’; and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GB">
                <a:solidFill>
                  <a:schemeClr val="dk1"/>
                </a:solidFill>
              </a:rPr>
              <a:t>optionally a condition parameter with an optional value.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Challenges in using DUO + DUC/CCE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Lacking a formal specification and basis in standards means the onus is on the community to define '</a:t>
            </a:r>
            <a:r>
              <a:rPr i="1" lang="en-GB">
                <a:solidFill>
                  <a:schemeClr val="dk1"/>
                </a:solidFill>
              </a:rPr>
              <a:t>every little thing</a:t>
            </a:r>
            <a:r>
              <a:rPr lang="en-GB">
                <a:solidFill>
                  <a:schemeClr val="dk1"/>
                </a:solidFill>
              </a:rPr>
              <a:t>' necessary for interoperable communication and interpretation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GB">
                <a:solidFill>
                  <a:schemeClr val="dk1"/>
                </a:solidFill>
              </a:rPr>
              <a:t>how to express different 'concepts' e.g. disease, publishing, organisation type = non-profit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GB">
                <a:solidFill>
                  <a:schemeClr val="dk1"/>
                </a:solidFill>
              </a:rPr>
              <a:t>how to express and interpret 'conditions' e.g. permission and prohibition within each other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GB">
                <a:solidFill>
                  <a:schemeClr val="dk1"/>
                </a:solidFill>
              </a:rPr>
              <a:t>how to 'use' this information e.g. check conditions have been satisfied in the future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Not linked to regulations - which vary across jurisdictions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GB">
                <a:solidFill>
                  <a:schemeClr val="dk1"/>
                </a:solidFill>
              </a:rPr>
              <a:t>e.g. EU GDPR has specific requirements for 'notice' and 'consent'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GB">
                <a:solidFill>
                  <a:schemeClr val="dk1"/>
                </a:solidFill>
              </a:rPr>
              <a:t>e.g. EU DGA enables data reuse through intermediaries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-GB">
                <a:solidFill>
                  <a:schemeClr val="dk1"/>
                </a:solidFill>
              </a:rPr>
              <a:t>e.g. US/UK regulations may have opt-outs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>
                <a:solidFill>
                  <a:schemeClr val="dk1"/>
                </a:solidFill>
              </a:rPr>
              <a:t>These are the same challenges also faced in 'regtech' by organisations, so what </a:t>
            </a:r>
            <a:r>
              <a:rPr i="1" lang="en-GB">
                <a:solidFill>
                  <a:schemeClr val="dk1"/>
                </a:solidFill>
              </a:rPr>
              <a:t>existing</a:t>
            </a:r>
            <a:r>
              <a:rPr lang="en-GB">
                <a:solidFill>
                  <a:schemeClr val="dk1"/>
                </a:solidFill>
              </a:rPr>
              <a:t> solutions can we reuse to help GA4GH in its mission?</a:t>
            </a:r>
            <a:endParaRPr u="sng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055A9"/>
                </a:solidFill>
                <a:latin typeface="Open Sans"/>
                <a:ea typeface="Open Sans"/>
                <a:cs typeface="Open Sans"/>
                <a:sym typeface="Open Sans"/>
              </a:rPr>
              <a:t>Open Digital Rights Language (ODRL)</a:t>
            </a:r>
            <a:endParaRPr b="1">
              <a:solidFill>
                <a:srgbClr val="4055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50707" y="1246320"/>
            <a:ext cx="8434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2072" lvl="0" marL="3429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300">
                <a:solidFill>
                  <a:srgbClr val="000000"/>
                </a:solidFill>
              </a:rPr>
              <a:t>W3C Recommendation</a:t>
            </a:r>
            <a:endParaRPr sz="1300">
              <a:solidFill>
                <a:srgbClr val="000000"/>
              </a:solidFill>
            </a:endParaRPr>
          </a:p>
          <a:p>
            <a:pPr indent="-322072" lvl="0" marL="34290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300">
                <a:solidFill>
                  <a:srgbClr val="000000"/>
                </a:solidFill>
              </a:rPr>
              <a:t>Maintained by the </a:t>
            </a:r>
            <a:r>
              <a:rPr lang="en-GB" sz="13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W3C ODRL Community Group</a:t>
            </a:r>
            <a:endParaRPr sz="1300">
              <a:solidFill>
                <a:srgbClr val="000000"/>
              </a:solidFill>
            </a:endParaRPr>
          </a:p>
          <a:p>
            <a:pPr indent="-322072" lvl="0" marL="34290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300">
                <a:solidFill>
                  <a:srgbClr val="000000"/>
                </a:solidFill>
              </a:rPr>
              <a:t>Composed by several specifications</a:t>
            </a:r>
            <a:endParaRPr sz="1300">
              <a:solidFill>
                <a:srgbClr val="000000"/>
              </a:solidFill>
            </a:endParaRPr>
          </a:p>
          <a:p>
            <a:pPr indent="-319722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i="0" lang="en-GB" sz="1300" u="sng" cap="none" strike="noStrike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ODRL Information Model – W3C Recommendation</a:t>
            </a:r>
            <a:endParaRPr i="0" sz="1300" u="none" cap="none" strike="noStrike">
              <a:solidFill>
                <a:srgbClr val="000000"/>
              </a:solidFill>
            </a:endParaRPr>
          </a:p>
          <a:p>
            <a:pPr indent="-319722" lvl="1" marL="8001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i="0" lang="en-GB" sz="1300" u="sng" cap="none" strike="noStrike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ODRL Core Vocabulary – W3C Recommendation</a:t>
            </a:r>
            <a:endParaRPr i="0" sz="1300" u="none" cap="none" strike="noStrike">
              <a:solidFill>
                <a:srgbClr val="000000"/>
              </a:solidFill>
            </a:endParaRPr>
          </a:p>
          <a:p>
            <a:pPr indent="-319722" lvl="1" marL="8001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i="0" lang="en-GB" sz="1300" u="sng" cap="none" strike="noStrike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ODRL Implementation Best Practices</a:t>
            </a:r>
            <a:endParaRPr i="0" sz="1300" u="none" cap="none" strike="noStrike">
              <a:solidFill>
                <a:srgbClr val="000000"/>
              </a:solidFill>
            </a:endParaRPr>
          </a:p>
          <a:p>
            <a:pPr indent="-319722" lvl="1" marL="8001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i="0" lang="en-GB" sz="1300" u="sng" cap="none" strike="noStrike">
                <a:solidFill>
                  <a:srgbClr val="00000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ODRL Profile Best Practices</a:t>
            </a:r>
            <a:endParaRPr i="0" sz="1300" u="none" cap="none" strike="noStrike">
              <a:solidFill>
                <a:srgbClr val="000000"/>
              </a:solidFill>
            </a:endParaRPr>
          </a:p>
          <a:p>
            <a:pPr indent="-319722" lvl="1" marL="8001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i="0" lang="en-GB" sz="1300" u="sng" cap="none" strike="noStrike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ODRL Formal Semantics</a:t>
            </a:r>
            <a:r>
              <a:rPr i="0" lang="en-GB" sz="1300" u="none" cap="none" strike="noStrike">
                <a:solidFill>
                  <a:srgbClr val="000000"/>
                </a:solidFill>
              </a:rPr>
              <a:t> [Under development]</a:t>
            </a:r>
            <a:endParaRPr sz="1300"/>
          </a:p>
          <a:p>
            <a:pPr indent="-322072" lvl="0" marL="342900" marR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6F6F74"/>
              </a:buClr>
              <a:buSzPts val="1300"/>
              <a:buChar char="•"/>
            </a:pPr>
            <a:r>
              <a:rPr lang="en-GB" sz="1300">
                <a:solidFill>
                  <a:srgbClr val="000000"/>
                </a:solidFill>
              </a:rPr>
              <a:t>Easily extendable through the use of ODRL profiles</a:t>
            </a:r>
            <a:endParaRPr sz="13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0000" y="1373800"/>
            <a:ext cx="41529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08675" y="3457388"/>
            <a:ext cx="26479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Aligning DUO concepts with ODRL </a:t>
            </a:r>
            <a:endParaRPr/>
          </a:p>
        </p:txBody>
      </p:sp>
      <p:graphicFrame>
        <p:nvGraphicFramePr>
          <p:cNvPr id="108" name="Google Shape;108;p20"/>
          <p:cNvGraphicFramePr/>
          <p:nvPr/>
        </p:nvGraphicFramePr>
        <p:xfrm>
          <a:off x="11900" y="75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{9D88C00B-FE0C-49CB-8E58-6AEA6E09E0C3}</a:tableStyleId>
              </a:tblPr>
              <a:tblGrid>
                <a:gridCol w="1086650"/>
                <a:gridCol w="616750"/>
                <a:gridCol w="1262850"/>
                <a:gridCol w="4067575"/>
                <a:gridCol w="1820850"/>
              </a:tblGrid>
              <a:tr h="228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Concept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Code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Rule Type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Constraint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Placeholder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DUO0000001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Data Use Permission</a:t>
                      </a:r>
                      <a:endParaRPr b="1" sz="11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DUO0000006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HMB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/>
                        <a:t>Permission</a:t>
                      </a:r>
                      <a:endParaRPr i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Purpose is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:HMB</a:t>
                      </a:r>
                      <a:r>
                        <a:rPr lang="en-GB" sz="1100"/>
                        <a:t> and not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:POA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DUO0000007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DS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/>
                        <a:t>Permission</a:t>
                      </a:r>
                      <a:endParaRPr i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Purpose is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:DS</a:t>
                      </a:r>
                      <a:r>
                        <a:rPr lang="en-GB" sz="1100"/>
                        <a:t> and mondo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:0000001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:TemplateDisease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DUO0000017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Data Use Modifier</a:t>
                      </a:r>
                      <a:endParaRPr b="1" sz="11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DUO0000020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COL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/>
                        <a:t>Duty</a:t>
                      </a:r>
                      <a:endParaRPr i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Action is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:CollaborateWithStudyPI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DUO0000016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GSO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/>
                        <a:t>Prohibition</a:t>
                      </a:r>
                      <a:endParaRPr i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Purpose is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:GS</a:t>
                      </a:r>
                      <a:r>
                        <a:rPr lang="en-GB" sz="1100"/>
                        <a:t> and not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:GSG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DUO0000022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GS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/>
                        <a:t>Permission</a:t>
                      </a:r>
                      <a:endParaRPr i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Spatial is equal to specified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:Location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:TemplateLocation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09" name="Google Shape;109;p20"/>
          <p:cNvGraphicFramePr/>
          <p:nvPr/>
        </p:nvGraphicFramePr>
        <p:xfrm>
          <a:off x="11900" y="3775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{9D88C00B-FE0C-49CB-8E58-6AEA6E09E0C3}</a:tableStyleId>
              </a:tblPr>
              <a:tblGrid>
                <a:gridCol w="1187275"/>
                <a:gridCol w="382850"/>
                <a:gridCol w="1363775"/>
                <a:gridCol w="3818575"/>
                <a:gridCol w="2342475"/>
              </a:tblGrid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OBI0000066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Data Use Permission</a:t>
                      </a:r>
                      <a:endParaRPr b="1" sz="1100"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DUO0000034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/>
                        <a:t>Permission</a:t>
                      </a:r>
                      <a:endParaRPr i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Age is specified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:Age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:TemplateAgeCategory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DUO0000040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/>
                        <a:t>Permission</a:t>
                      </a:r>
                      <a:endParaRPr i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Purpose is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:DS</a:t>
                      </a:r>
                      <a:r>
                        <a:rPr lang="en-GB" sz="1100"/>
                        <a:t> and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mondo:0000001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:TemplateDisease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Aligning CCE with ODRL</a:t>
            </a:r>
            <a:endParaRPr/>
          </a:p>
        </p:txBody>
      </p:sp>
      <p:graphicFrame>
        <p:nvGraphicFramePr>
          <p:cNvPr id="115" name="Google Shape;115;p21"/>
          <p:cNvGraphicFramePr/>
          <p:nvPr/>
        </p:nvGraphicFramePr>
        <p:xfrm>
          <a:off x="866775" y="106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{9D88C00B-FE0C-49CB-8E58-6AEA6E09E0C3}</a:tableStyleId>
              </a:tblPr>
              <a:tblGrid>
                <a:gridCol w="2247900"/>
                <a:gridCol w="2266950"/>
                <a:gridCol w="2895600"/>
              </a:tblGrid>
              <a:tr h="228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CCE Term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DUO Term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/>
                        <a:t>DPV/ODRL Mapping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Use As Control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Research Control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dpv:Purpose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Clinical Research Use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Biomedical Research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dpv:Purpose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Geographical Area + Permitted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Geographical restriction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dpv:Location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Research Use + Permitted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General research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dpv:Purpose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Clinical Care Use + Permitted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Clinical Care Use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dpv:Purpose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Return Of Results + Obligated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Return to database or resource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dpv:Data</a:t>
                      </a:r>
                      <a:r>
                        <a:rPr lang="en-GB" sz="1100"/>
                        <a:t> +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dpv:Recipient</a:t>
                      </a:r>
                      <a:r>
                        <a:rPr lang="en-GB" sz="1100"/>
                        <a:t> +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odr:Obligation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Collaboration + Obligated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Collaboration required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dpv:Purpose</a:t>
                      </a:r>
                      <a:r>
                        <a:rPr lang="en-GB" sz="1100"/>
                        <a:t> + </a:t>
                      </a:r>
                      <a:r>
                        <a:rPr lang="en-GB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odrl:Obligation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